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sldIdLst>
    <p:sldId id="256" r:id="rId2"/>
    <p:sldId id="304" r:id="rId3"/>
    <p:sldId id="257" r:id="rId4"/>
    <p:sldId id="258" r:id="rId5"/>
    <p:sldId id="483" r:id="rId6"/>
    <p:sldId id="389" r:id="rId7"/>
    <p:sldId id="310" r:id="rId8"/>
    <p:sldId id="390" r:id="rId9"/>
    <p:sldId id="391" r:id="rId10"/>
    <p:sldId id="392" r:id="rId11"/>
    <p:sldId id="366" r:id="rId12"/>
    <p:sldId id="367" r:id="rId13"/>
    <p:sldId id="370" r:id="rId14"/>
    <p:sldId id="369" r:id="rId15"/>
    <p:sldId id="371" r:id="rId16"/>
    <p:sldId id="372" r:id="rId17"/>
    <p:sldId id="373" r:id="rId18"/>
    <p:sldId id="374" r:id="rId19"/>
    <p:sldId id="375" r:id="rId20"/>
    <p:sldId id="376" r:id="rId21"/>
    <p:sldId id="393" r:id="rId22"/>
    <p:sldId id="484" r:id="rId23"/>
    <p:sldId id="394" r:id="rId24"/>
    <p:sldId id="381" r:id="rId25"/>
    <p:sldId id="380" r:id="rId26"/>
    <p:sldId id="497" r:id="rId27"/>
    <p:sldId id="496" r:id="rId28"/>
    <p:sldId id="499" r:id="rId29"/>
    <p:sldId id="382" r:id="rId30"/>
    <p:sldId id="385" r:id="rId31"/>
    <p:sldId id="384" r:id="rId32"/>
    <p:sldId id="386" r:id="rId33"/>
    <p:sldId id="387" r:id="rId34"/>
    <p:sldId id="395" r:id="rId35"/>
    <p:sldId id="396" r:id="rId36"/>
    <p:sldId id="397" r:id="rId37"/>
    <p:sldId id="398" r:id="rId38"/>
    <p:sldId id="399" r:id="rId39"/>
    <p:sldId id="400" r:id="rId40"/>
    <p:sldId id="485" r:id="rId41"/>
    <p:sldId id="351" r:id="rId42"/>
    <p:sldId id="312" r:id="rId43"/>
    <p:sldId id="313"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14" r:id="rId59"/>
    <p:sldId id="486" r:id="rId60"/>
    <p:sldId id="401" r:id="rId61"/>
    <p:sldId id="402" r:id="rId62"/>
    <p:sldId id="403" r:id="rId63"/>
    <p:sldId id="407" r:id="rId64"/>
    <p:sldId id="404" r:id="rId65"/>
    <p:sldId id="405" r:id="rId66"/>
    <p:sldId id="406" r:id="rId67"/>
    <p:sldId id="408" r:id="rId68"/>
    <p:sldId id="487" r:id="rId69"/>
    <p:sldId id="409" r:id="rId70"/>
    <p:sldId id="410" r:id="rId71"/>
    <p:sldId id="417" r:id="rId72"/>
    <p:sldId id="418" r:id="rId73"/>
    <p:sldId id="420" r:id="rId74"/>
    <p:sldId id="421" r:id="rId75"/>
    <p:sldId id="411" r:id="rId76"/>
    <p:sldId id="488" r:id="rId77"/>
    <p:sldId id="423" r:id="rId78"/>
    <p:sldId id="443" r:id="rId79"/>
    <p:sldId id="424" r:id="rId80"/>
    <p:sldId id="425" r:id="rId81"/>
    <p:sldId id="426" r:id="rId82"/>
    <p:sldId id="427" r:id="rId83"/>
    <p:sldId id="428" r:id="rId84"/>
    <p:sldId id="429" r:id="rId85"/>
    <p:sldId id="430" r:id="rId86"/>
    <p:sldId id="432" r:id="rId87"/>
    <p:sldId id="431" r:id="rId88"/>
    <p:sldId id="433" r:id="rId89"/>
    <p:sldId id="434" r:id="rId90"/>
    <p:sldId id="435" r:id="rId91"/>
    <p:sldId id="436" r:id="rId92"/>
    <p:sldId id="437" r:id="rId93"/>
    <p:sldId id="438" r:id="rId94"/>
    <p:sldId id="439" r:id="rId95"/>
    <p:sldId id="440" r:id="rId96"/>
    <p:sldId id="441" r:id="rId97"/>
    <p:sldId id="442" r:id="rId98"/>
    <p:sldId id="444" r:id="rId99"/>
    <p:sldId id="445" r:id="rId100"/>
    <p:sldId id="446" r:id="rId101"/>
    <p:sldId id="489" r:id="rId102"/>
    <p:sldId id="452" r:id="rId103"/>
    <p:sldId id="453" r:id="rId104"/>
    <p:sldId id="455" r:id="rId105"/>
    <p:sldId id="456" r:id="rId106"/>
    <p:sldId id="467" r:id="rId107"/>
    <p:sldId id="498" r:id="rId108"/>
    <p:sldId id="490" r:id="rId109"/>
    <p:sldId id="468" r:id="rId110"/>
    <p:sldId id="469" r:id="rId111"/>
    <p:sldId id="470" r:id="rId112"/>
    <p:sldId id="471" r:id="rId113"/>
    <p:sldId id="491" r:id="rId114"/>
    <p:sldId id="465" r:id="rId115"/>
    <p:sldId id="494" r:id="rId116"/>
    <p:sldId id="495" r:id="rId117"/>
    <p:sldId id="457" r:id="rId118"/>
    <p:sldId id="493" r:id="rId119"/>
    <p:sldId id="458" r:id="rId120"/>
    <p:sldId id="466" r:id="rId121"/>
    <p:sldId id="492" r:id="rId122"/>
    <p:sldId id="472" r:id="rId123"/>
    <p:sldId id="473" r:id="rId124"/>
    <p:sldId id="474" r:id="rId125"/>
    <p:sldId id="475" r:id="rId126"/>
    <p:sldId id="476" r:id="rId127"/>
    <p:sldId id="477" r:id="rId128"/>
    <p:sldId id="478" r:id="rId129"/>
    <p:sldId id="479" r:id="rId130"/>
    <p:sldId id="480" r:id="rId131"/>
    <p:sldId id="481" r:id="rId132"/>
    <p:sldId id="482" r:id="rId133"/>
    <p:sldId id="377" r:id="rId13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arugán Cancio" userId="759fb4fe9c7a46c8" providerId="LiveId" clId="{10FBFDF9-D669-4999-9A22-A2627D9A9203}"/>
    <pc:docChg chg="addSld modSld sldOrd">
      <pc:chgData name="Mario Marugán Cancio" userId="759fb4fe9c7a46c8" providerId="LiveId" clId="{10FBFDF9-D669-4999-9A22-A2627D9A9203}" dt="2021-07-26T10:12:20.052" v="147" actId="14100"/>
      <pc:docMkLst>
        <pc:docMk/>
      </pc:docMkLst>
      <pc:sldChg chg="addSp modSp mod">
        <pc:chgData name="Mario Marugán Cancio" userId="759fb4fe9c7a46c8" providerId="LiveId" clId="{10FBFDF9-D669-4999-9A22-A2627D9A9203}" dt="2021-07-26T10:12:20.052" v="147" actId="14100"/>
        <pc:sldMkLst>
          <pc:docMk/>
          <pc:sldMk cId="2746708841" sldId="382"/>
        </pc:sldMkLst>
        <pc:spChg chg="add mod">
          <ac:chgData name="Mario Marugán Cancio" userId="759fb4fe9c7a46c8" providerId="LiveId" clId="{10FBFDF9-D669-4999-9A22-A2627D9A9203}" dt="2021-07-26T10:12:20.052" v="147" actId="14100"/>
          <ac:spMkLst>
            <pc:docMk/>
            <pc:sldMk cId="2746708841" sldId="382"/>
            <ac:spMk id="7" creationId="{E7CD12F6-C56D-45E1-AA78-7DDFF413361E}"/>
          </ac:spMkLst>
        </pc:spChg>
      </pc:sldChg>
      <pc:sldChg chg="ord">
        <pc:chgData name="Mario Marugán Cancio" userId="759fb4fe9c7a46c8" providerId="LiveId" clId="{10FBFDF9-D669-4999-9A22-A2627D9A9203}" dt="2021-07-26T10:11:11.530" v="7"/>
        <pc:sldMkLst>
          <pc:docMk/>
          <pc:sldMk cId="22427340" sldId="497"/>
        </pc:sldMkLst>
      </pc:sldChg>
      <pc:sldChg chg="addSp modSp new mod">
        <pc:chgData name="Mario Marugán Cancio" userId="759fb4fe9c7a46c8" providerId="LiveId" clId="{10FBFDF9-D669-4999-9A22-A2627D9A9203}" dt="2021-07-26T10:10:38.422" v="5" actId="1076"/>
        <pc:sldMkLst>
          <pc:docMk/>
          <pc:sldMk cId="3813281037" sldId="499"/>
        </pc:sldMkLst>
        <pc:spChg chg="mod">
          <ac:chgData name="Mario Marugán Cancio" userId="759fb4fe9c7a46c8" providerId="LiveId" clId="{10FBFDF9-D669-4999-9A22-A2627D9A9203}" dt="2021-07-26T10:10:36.670" v="4"/>
          <ac:spMkLst>
            <pc:docMk/>
            <pc:sldMk cId="3813281037" sldId="499"/>
            <ac:spMk id="2" creationId="{358399AE-1A19-4D0F-B1BF-BF9412DDC3BE}"/>
          </ac:spMkLst>
        </pc:spChg>
        <pc:picChg chg="add mod">
          <ac:chgData name="Mario Marugán Cancio" userId="759fb4fe9c7a46c8" providerId="LiveId" clId="{10FBFDF9-D669-4999-9A22-A2627D9A9203}" dt="2021-07-26T10:10:38.422" v="5" actId="1076"/>
          <ac:picMkLst>
            <pc:docMk/>
            <pc:sldMk cId="3813281037" sldId="499"/>
            <ac:picMk id="8" creationId="{43A79CB9-6935-4991-B7A5-B5BCBED7BC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8D379-6E9F-4321-BE89-E66E86BD011F}" type="datetimeFigureOut">
              <a:rPr lang="es-ES" smtClean="0"/>
              <a:t>26/07/2021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7BEDE-B8B1-4F38-84D9-BDF6BA8D1857}" type="slidenum">
              <a:rPr lang="es-ES" smtClean="0"/>
              <a:t>‹Nº›</a:t>
            </a:fld>
            <a:endParaRPr lang="es-ES"/>
          </a:p>
        </p:txBody>
      </p:sp>
    </p:spTree>
    <p:extLst>
      <p:ext uri="{BB962C8B-B14F-4D97-AF65-F5344CB8AC3E}">
        <p14:creationId xmlns:p14="http://schemas.microsoft.com/office/powerpoint/2010/main" val="2981462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ángulo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Euphemia"/>
              <a:ea typeface="+mn-ea"/>
              <a:cs typeface="+mn-cs"/>
            </a:endParaRPr>
          </a:p>
        </p:txBody>
      </p:sp>
      <p:sp>
        <p:nvSpPr>
          <p:cNvPr id="6" name="Rectángulo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a:xfrm>
            <a:off x="1523999" y="4800600"/>
            <a:ext cx="9144002" cy="1143000"/>
          </a:xfrm>
        </p:spPr>
        <p:txBody>
          <a:bodyPr rtlCol="0" anchor="b">
            <a:noAutofit/>
          </a:bodyPr>
          <a:lstStyle>
            <a:lvl1pPr algn="ctr" rtl="0">
              <a:defRPr sz="4100">
                <a:solidFill>
                  <a:schemeClr val="bg1"/>
                </a:solidFill>
              </a:defRPr>
            </a:lvl1pPr>
          </a:lstStyle>
          <a:p>
            <a:pPr rtl="0"/>
            <a:endParaRPr lang="es-ES" noProof="0" dirty="0"/>
          </a:p>
        </p:txBody>
      </p:sp>
      <p:sp>
        <p:nvSpPr>
          <p:cNvPr id="3" name="Subtítulo 2"/>
          <p:cNvSpPr>
            <a:spLocks noGrp="1"/>
          </p:cNvSpPr>
          <p:nvPr>
            <p:ph type="subTitle" idx="1"/>
          </p:nvPr>
        </p:nvSpPr>
        <p:spPr>
          <a:xfrm>
            <a:off x="1522413" y="5943600"/>
            <a:ext cx="9144002" cy="762000"/>
          </a:xfrm>
        </p:spPr>
        <p:txBody>
          <a:bodyPr rtlCol="0">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dirty="0"/>
              <a:t>Haga clic para modificar el estilo de subtítulo del patrón</a:t>
            </a:r>
          </a:p>
        </p:txBody>
      </p:sp>
    </p:spTree>
    <p:extLst>
      <p:ext uri="{BB962C8B-B14F-4D97-AF65-F5344CB8AC3E}">
        <p14:creationId xmlns:p14="http://schemas.microsoft.com/office/powerpoint/2010/main" val="1956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ido alternativo con leyenda">
    <p:spTree>
      <p:nvGrpSpPr>
        <p:cNvPr id="1" name=""/>
        <p:cNvGrpSpPr/>
        <p:nvPr/>
      </p:nvGrpSpPr>
      <p:grpSpPr>
        <a:xfrm>
          <a:off x="0" y="0"/>
          <a:ext cx="0" cy="0"/>
          <a:chOff x="0" y="0"/>
          <a:chExt cx="0" cy="0"/>
        </a:xfrm>
      </p:grpSpPr>
      <p:sp>
        <p:nvSpPr>
          <p:cNvPr id="8" name="Rectángulo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Euphemia"/>
              <a:ea typeface="+mn-ea"/>
              <a:cs typeface="+mn-cs"/>
            </a:endParaRPr>
          </a:p>
        </p:txBody>
      </p:sp>
      <p:sp>
        <p:nvSpPr>
          <p:cNvPr id="2" name="Título 1"/>
          <p:cNvSpPr>
            <a:spLocks noGrp="1"/>
          </p:cNvSpPr>
          <p:nvPr>
            <p:ph type="title"/>
          </p:nvPr>
        </p:nvSpPr>
        <p:spPr>
          <a:xfrm>
            <a:off x="760412" y="2362200"/>
            <a:ext cx="3200400" cy="1990725"/>
          </a:xfrm>
        </p:spPr>
        <p:txBody>
          <a:bodyPr rtlCol="0" anchor="b">
            <a:normAutofit/>
          </a:bodyPr>
          <a:lstStyle>
            <a:lvl1pPr rtl="0">
              <a:defRPr sz="3400" b="0">
                <a:solidFill>
                  <a:schemeClr val="bg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hasCustomPrompt="1"/>
          </p:nvPr>
        </p:nvSpPr>
        <p:spPr>
          <a:xfrm>
            <a:off x="760412" y="4367308"/>
            <a:ext cx="3200400" cy="1622012"/>
          </a:xfrm>
        </p:spPr>
        <p:txBody>
          <a:bodyPr rtlCol="0">
            <a:normAutofit/>
          </a:bodyPr>
          <a:lstStyle>
            <a:lvl1pPr marL="0" indent="0" rtl="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el estilo de texto del patrón</a:t>
            </a:r>
          </a:p>
        </p:txBody>
      </p:sp>
      <p:sp>
        <p:nvSpPr>
          <p:cNvPr id="3" name="Marcador de posición de contenido 2"/>
          <p:cNvSpPr>
            <a:spLocks noGrp="1"/>
          </p:cNvSpPr>
          <p:nvPr>
            <p:ph idx="1" hasCustomPrompt="1"/>
          </p:nvPr>
        </p:nvSpPr>
        <p:spPr>
          <a:xfrm>
            <a:off x="5362892" y="685800"/>
            <a:ext cx="6370320" cy="5486400"/>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4"/>
          <p:cNvSpPr>
            <a:spLocks noGrp="1"/>
          </p:cNvSpPr>
          <p:nvPr>
            <p:ph type="ftr" sz="quarter" idx="11"/>
          </p:nvPr>
        </p:nvSpPr>
        <p:spPr/>
        <p:txBody>
          <a:bodyPr rtlCol="0"/>
          <a:lstStyle/>
          <a:p>
            <a:r>
              <a:rPr lang="es-ES"/>
              <a:t>Acceso a Datos. Tema 11. NodeJS y MongoDB</a:t>
            </a:r>
          </a:p>
        </p:txBody>
      </p:sp>
      <p:sp>
        <p:nvSpPr>
          <p:cNvPr id="5" name="Marcador de posición de fecha 5"/>
          <p:cNvSpPr>
            <a:spLocks noGrp="1"/>
          </p:cNvSpPr>
          <p:nvPr>
            <p:ph type="dt" sz="half" idx="10"/>
          </p:nvPr>
        </p:nvSpPr>
        <p:spPr/>
        <p:txBody>
          <a:bodyPr rtlCol="0"/>
          <a:lstStyle>
            <a:lvl1pPr>
              <a:defRPr>
                <a:solidFill>
                  <a:schemeClr val="tx2"/>
                </a:solidFill>
              </a:defRPr>
            </a:lvl1pPr>
          </a:lstStyle>
          <a:p>
            <a:fld id="{29DDBAC7-4320-4C23-95C6-F4F7CA7A4E28}" type="datetime1">
              <a:rPr lang="es-ES" smtClean="0"/>
              <a:t>26/07/2021</a:t>
            </a:fld>
            <a:endParaRPr lang="es-ES"/>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fld id="{E4253A2E-9865-4013-9D0B-AE4969F4ED8F}" type="slidenum">
              <a:rPr lang="es-ES" smtClean="0"/>
              <a:t>‹Nº›</a:t>
            </a:fld>
            <a:endParaRPr lang="es-ES"/>
          </a:p>
        </p:txBody>
      </p:sp>
    </p:spTree>
    <p:extLst>
      <p:ext uri="{BB962C8B-B14F-4D97-AF65-F5344CB8AC3E}">
        <p14:creationId xmlns:p14="http://schemas.microsoft.com/office/powerpoint/2010/main" val="36695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Euphemia"/>
              <a:ea typeface="+mn-ea"/>
              <a:cs typeface="+mn-cs"/>
            </a:endParaRPr>
          </a:p>
        </p:txBody>
      </p:sp>
      <p:sp>
        <p:nvSpPr>
          <p:cNvPr id="2" name="Título 1"/>
          <p:cNvSpPr>
            <a:spLocks noGrp="1"/>
          </p:cNvSpPr>
          <p:nvPr>
            <p:ph type="title"/>
          </p:nvPr>
        </p:nvSpPr>
        <p:spPr>
          <a:xfrm>
            <a:off x="7923214" y="2362200"/>
            <a:ext cx="3200400" cy="1993392"/>
          </a:xfrm>
        </p:spPr>
        <p:txBody>
          <a:bodyPr rtlCol="0" anchor="b">
            <a:normAutofit/>
          </a:bodyPr>
          <a:lstStyle>
            <a:lvl1pPr rtl="0">
              <a:defRPr sz="3400" b="0">
                <a:solidFill>
                  <a:schemeClr val="bg1"/>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0" y="0"/>
            <a:ext cx="7315200" cy="6858000"/>
          </a:xfrm>
          <a:solidFill>
            <a:schemeClr val="bg2">
              <a:lumMod val="90000"/>
            </a:schemeClr>
          </a:solidFill>
        </p:spPr>
        <p:txBody>
          <a:bodyPr rtlCol="0"/>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hasCustomPrompt="1"/>
          </p:nvPr>
        </p:nvSpPr>
        <p:spPr>
          <a:xfrm>
            <a:off x="7923214" y="4355592"/>
            <a:ext cx="3200400" cy="1644614"/>
          </a:xfrm>
        </p:spPr>
        <p:txBody>
          <a:bodyPr rtlCol="0">
            <a:normAutofit/>
          </a:bodyPr>
          <a:lstStyle>
            <a:lvl1pPr marL="0" indent="0" rtl="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el estilo de texto del patrón</a:t>
            </a:r>
          </a:p>
        </p:txBody>
      </p:sp>
      <p:sp>
        <p:nvSpPr>
          <p:cNvPr id="6" name="Marcador de posición de pie de página 4"/>
          <p:cNvSpPr>
            <a:spLocks noGrp="1"/>
          </p:cNvSpPr>
          <p:nvPr>
            <p:ph type="ftr" sz="quarter" idx="11"/>
          </p:nvPr>
        </p:nvSpPr>
        <p:spPr/>
        <p:txBody>
          <a:bodyPr rtlCol="0"/>
          <a:lstStyle/>
          <a:p>
            <a:r>
              <a:rPr lang="es-ES"/>
              <a:t>Acceso a Datos. Tema 11. NodeJS y MongoDB</a:t>
            </a:r>
          </a:p>
        </p:txBody>
      </p:sp>
      <p:sp>
        <p:nvSpPr>
          <p:cNvPr id="5" name="Marcador de posición de fecha 5"/>
          <p:cNvSpPr>
            <a:spLocks noGrp="1"/>
          </p:cNvSpPr>
          <p:nvPr>
            <p:ph type="dt" sz="half" idx="10"/>
          </p:nvPr>
        </p:nvSpPr>
        <p:spPr/>
        <p:txBody>
          <a:bodyPr rtlCol="0"/>
          <a:lstStyle/>
          <a:p>
            <a:fld id="{A9462AD9-7B76-4B2E-B7C6-43EBCFA3135D}" type="datetime1">
              <a:rPr lang="es-ES" smtClean="0"/>
              <a:t>26/07/2021</a:t>
            </a:fld>
            <a:endParaRPr lang="es-ES"/>
          </a:p>
        </p:txBody>
      </p:sp>
      <p:sp>
        <p:nvSpPr>
          <p:cNvPr id="7" name="Marcador de posición de número de diapositiva 6"/>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389668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90731"/>
          </a:xfrm>
        </p:spPr>
        <p:txBody>
          <a:bodyPr rtlCol="0"/>
          <a:lstStyle>
            <a:lvl1pPr algn="just" rtl="0">
              <a:defRPr b="1"/>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hasCustomPrompt="1"/>
          </p:nvPr>
        </p:nvSpPr>
        <p:spPr>
          <a:xfrm>
            <a:off x="1341120" y="1293224"/>
            <a:ext cx="9509760" cy="4736356"/>
          </a:xfrm>
        </p:spPr>
        <p:txBody>
          <a:bodyPr vert="eaVert" rtlCol="0"/>
          <a:lstStyle>
            <a:lvl1pPr rtl="0">
              <a:defRPr/>
            </a:lvl1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3"/>
          <p:cNvSpPr>
            <a:spLocks noGrp="1"/>
          </p:cNvSpPr>
          <p:nvPr>
            <p:ph type="ftr" sz="quarter" idx="11"/>
          </p:nvPr>
        </p:nvSpPr>
        <p:spPr/>
        <p:txBody>
          <a:bodyPr rtlCol="0"/>
          <a:lstStyle/>
          <a:p>
            <a:r>
              <a:rPr lang="es-ES"/>
              <a:t>Acceso a Datos. Tema 11. NodeJS y MongoDB</a:t>
            </a:r>
          </a:p>
        </p:txBody>
      </p:sp>
      <p:sp>
        <p:nvSpPr>
          <p:cNvPr id="4" name="Marcador de posición de fecha 4"/>
          <p:cNvSpPr>
            <a:spLocks noGrp="1"/>
          </p:cNvSpPr>
          <p:nvPr>
            <p:ph type="dt" sz="half" idx="10"/>
          </p:nvPr>
        </p:nvSpPr>
        <p:spPr/>
        <p:txBody>
          <a:bodyPr rtlCol="0"/>
          <a:lstStyle/>
          <a:p>
            <a:fld id="{0A749E31-D69A-4C28-BD71-5804DF216EEB}" type="datetime1">
              <a:rPr lang="es-ES" smtClean="0"/>
              <a:t>26/07/2021</a:t>
            </a:fld>
            <a:endParaRPr lang="es-ES"/>
          </a:p>
        </p:txBody>
      </p:sp>
      <p:sp>
        <p:nvSpPr>
          <p:cNvPr id="6" name="Marcador de posición de número de diapositiva 5"/>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155324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210798" y="274638"/>
            <a:ext cx="1143001" cy="5897562"/>
          </a:xfrm>
        </p:spPr>
        <p:txBody>
          <a:bodyPr vert="eaVert" rtlCol="0"/>
          <a:lstStyle>
            <a:lvl1pPr algn="just" rtl="0">
              <a:defRPr b="1"/>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hasCustomPrompt="1"/>
          </p:nvPr>
        </p:nvSpPr>
        <p:spPr>
          <a:xfrm>
            <a:off x="838200" y="274638"/>
            <a:ext cx="9154886" cy="5897562"/>
          </a:xfrm>
        </p:spPr>
        <p:txBody>
          <a:bodyPr vert="eaVert" rtlCol="0"/>
          <a:lstStyle>
            <a:lvl1pPr rtl="0">
              <a:defRPr/>
            </a:lvl1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3"/>
          <p:cNvSpPr>
            <a:spLocks noGrp="1"/>
          </p:cNvSpPr>
          <p:nvPr>
            <p:ph type="ftr" sz="quarter" idx="11"/>
          </p:nvPr>
        </p:nvSpPr>
        <p:spPr/>
        <p:txBody>
          <a:bodyPr rtlCol="0"/>
          <a:lstStyle/>
          <a:p>
            <a:r>
              <a:rPr lang="es-ES"/>
              <a:t>Acceso a Datos. Tema 11. NodeJS y MongoDB</a:t>
            </a:r>
          </a:p>
        </p:txBody>
      </p:sp>
      <p:sp>
        <p:nvSpPr>
          <p:cNvPr id="4" name="Marcador de posición de fecha 4"/>
          <p:cNvSpPr>
            <a:spLocks noGrp="1"/>
          </p:cNvSpPr>
          <p:nvPr>
            <p:ph type="dt" sz="half" idx="10"/>
          </p:nvPr>
        </p:nvSpPr>
        <p:spPr/>
        <p:txBody>
          <a:bodyPr rtlCol="0"/>
          <a:lstStyle/>
          <a:p>
            <a:fld id="{2BB67B11-5DB7-417D-9399-199735FA34D3}" type="datetime1">
              <a:rPr lang="es-ES" smtClean="0"/>
              <a:t>26/07/2021</a:t>
            </a:fld>
            <a:endParaRPr lang="es-ES"/>
          </a:p>
        </p:txBody>
      </p:sp>
      <p:sp>
        <p:nvSpPr>
          <p:cNvPr id="6" name="Marcador de posición de número de diapositiva 5"/>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26398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64606"/>
          </a:xfrm>
        </p:spPr>
        <p:txBody>
          <a:bodyPr rtlCol="0"/>
          <a:lstStyle>
            <a:lvl1pPr rtl="0">
              <a:defRPr b="1"/>
            </a:lvl1pPr>
          </a:lstStyle>
          <a:p>
            <a:pPr rtl="0"/>
            <a:r>
              <a:rPr lang="es-ES" noProof="0" dirty="0"/>
              <a:t>Haga clic para modificar el estilo de título del patrón</a:t>
            </a:r>
          </a:p>
        </p:txBody>
      </p:sp>
      <p:sp>
        <p:nvSpPr>
          <p:cNvPr id="3" name="Marcador de posición de contenido 2"/>
          <p:cNvSpPr>
            <a:spLocks noGrp="1"/>
          </p:cNvSpPr>
          <p:nvPr>
            <p:ph idx="1" hasCustomPrompt="1"/>
          </p:nvPr>
        </p:nvSpPr>
        <p:spPr>
          <a:xfrm>
            <a:off x="1341120" y="1345474"/>
            <a:ext cx="9509760" cy="4684105"/>
          </a:xfrm>
        </p:spPr>
        <p:txBody>
          <a:bodyPr rtlCol="0"/>
          <a:lstStyle>
            <a:lvl1pPr rtl="0">
              <a:defRPr/>
            </a:lvl1pPr>
            <a:lvl6pPr>
              <a:defRPr/>
            </a:lvl6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3"/>
          <p:cNvSpPr>
            <a:spLocks noGrp="1"/>
          </p:cNvSpPr>
          <p:nvPr>
            <p:ph type="ftr" sz="quarter" idx="11"/>
          </p:nvPr>
        </p:nvSpPr>
        <p:spPr/>
        <p:txBody>
          <a:bodyPr rtlCol="0"/>
          <a:lstStyle>
            <a:lvl1pPr>
              <a:defRPr b="1"/>
            </a:lvl1pPr>
          </a:lstStyle>
          <a:p>
            <a:r>
              <a:rPr lang="es-ES"/>
              <a:t>Acceso a Datos. Tema 11. NodeJS y MongoDB</a:t>
            </a:r>
          </a:p>
        </p:txBody>
      </p:sp>
      <p:sp>
        <p:nvSpPr>
          <p:cNvPr id="4" name="Marcador de posición de fecha 4"/>
          <p:cNvSpPr>
            <a:spLocks noGrp="1"/>
          </p:cNvSpPr>
          <p:nvPr>
            <p:ph type="dt" sz="half" idx="10"/>
          </p:nvPr>
        </p:nvSpPr>
        <p:spPr/>
        <p:txBody>
          <a:bodyPr rtlCol="0"/>
          <a:lstStyle>
            <a:lvl1pPr>
              <a:defRPr b="1"/>
            </a:lvl1pPr>
          </a:lstStyle>
          <a:p>
            <a:fld id="{65049744-A183-4F1C-A73A-E67540541389}" type="datetime1">
              <a:rPr lang="es-ES" smtClean="0"/>
              <a:t>26/07/2021</a:t>
            </a:fld>
            <a:endParaRPr lang="es-ES"/>
          </a:p>
        </p:txBody>
      </p:sp>
      <p:sp>
        <p:nvSpPr>
          <p:cNvPr id="6" name="Marcador de posición de número de diapositiva 5"/>
          <p:cNvSpPr>
            <a:spLocks noGrp="1"/>
          </p:cNvSpPr>
          <p:nvPr>
            <p:ph type="sldNum" sz="quarter" idx="12"/>
          </p:nvPr>
        </p:nvSpPr>
        <p:spPr/>
        <p:txBody>
          <a:bodyPr rtlCol="0"/>
          <a:lstStyle>
            <a:lvl1pPr>
              <a:defRPr b="1"/>
            </a:lvl1pPr>
          </a:lstStyle>
          <a:p>
            <a:fld id="{E4253A2E-9865-4013-9D0B-AE4969F4ED8F}" type="slidenum">
              <a:rPr lang="es-ES" smtClean="0"/>
              <a:t>‹Nº›</a:t>
            </a:fld>
            <a:endParaRPr lang="es-ES"/>
          </a:p>
        </p:txBody>
      </p:sp>
    </p:spTree>
    <p:extLst>
      <p:ext uri="{BB962C8B-B14F-4D97-AF65-F5344CB8AC3E}">
        <p14:creationId xmlns:p14="http://schemas.microsoft.com/office/powerpoint/2010/main" val="13916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ángulo 1"/>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rtl="0" fontAlgn="auto">
              <a:lnSpc>
                <a:spcPct val="100000"/>
              </a:lnSpc>
              <a:spcBef>
                <a:spcPts val="0"/>
              </a:spcBef>
              <a:spcAft>
                <a:spcPts val="0"/>
              </a:spcAft>
              <a:buClrTx/>
              <a:buSzTx/>
              <a:buFontTx/>
              <a:buNone/>
              <a:tabLst/>
            </a:pPr>
            <a:endParaRPr kumimoji="0" lang="es-ES" b="0" i="0" u="none" strike="noStrike" kern="0" cap="none" spc="0" normalizeH="0" baseline="0" noProof="0" dirty="0">
              <a:ln>
                <a:noFill/>
              </a:ln>
              <a:solidFill>
                <a:prstClr val="white"/>
              </a:solidFill>
              <a:effectLst/>
              <a:uLnTx/>
              <a:uFillTx/>
              <a:latin typeface="Euphemia"/>
            </a:endParaRPr>
          </a:p>
        </p:txBody>
      </p:sp>
      <p:sp>
        <p:nvSpPr>
          <p:cNvPr id="8" name="Rectángulo 2"/>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a:xfrm>
            <a:off x="1524000" y="1143000"/>
            <a:ext cx="9144000" cy="2667000"/>
          </a:xfrm>
        </p:spPr>
        <p:txBody>
          <a:bodyPr rtlCol="0" anchor="b">
            <a:normAutofit/>
          </a:bodyPr>
          <a:lstStyle>
            <a:lvl1pPr algn="ctr" rtl="0">
              <a:defRPr sz="5200" b="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hasCustomPrompt="1"/>
          </p:nvPr>
        </p:nvSpPr>
        <p:spPr>
          <a:xfrm>
            <a:off x="1524000" y="3810000"/>
            <a:ext cx="9144000" cy="1143000"/>
          </a:xfrm>
        </p:spPr>
        <p:txBody>
          <a:bodyPr rtlCol="0" anchor="t">
            <a:normAutofit/>
          </a:bodyPr>
          <a:lstStyle>
            <a:lvl1pPr marL="0" indent="0" algn="ctr" rtl="0">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dirty="0"/>
              <a:t>Haga clic para modificar el estilo de texto del patrón</a:t>
            </a:r>
          </a:p>
        </p:txBody>
      </p:sp>
      <p:sp>
        <p:nvSpPr>
          <p:cNvPr id="5" name="Marcador de posición de pie de página 3"/>
          <p:cNvSpPr>
            <a:spLocks noGrp="1"/>
          </p:cNvSpPr>
          <p:nvPr>
            <p:ph type="ftr" sz="quarter" idx="11"/>
          </p:nvPr>
        </p:nvSpPr>
        <p:spPr/>
        <p:txBody>
          <a:bodyPr rtlCol="0"/>
          <a:lstStyle/>
          <a:p>
            <a:r>
              <a:rPr lang="es-ES"/>
              <a:t>Acceso a Datos. Tema 11. NodeJS y MongoDB</a:t>
            </a:r>
          </a:p>
        </p:txBody>
      </p:sp>
      <p:sp>
        <p:nvSpPr>
          <p:cNvPr id="4" name="Marcador de posición de fecha 4"/>
          <p:cNvSpPr>
            <a:spLocks noGrp="1"/>
          </p:cNvSpPr>
          <p:nvPr>
            <p:ph type="dt" sz="half" idx="10"/>
          </p:nvPr>
        </p:nvSpPr>
        <p:spPr/>
        <p:txBody>
          <a:bodyPr rtlCol="0"/>
          <a:lstStyle/>
          <a:p>
            <a:fld id="{034D6802-0083-48BB-BFDE-B7FA346D03EA}" type="datetime1">
              <a:rPr lang="es-ES" smtClean="0"/>
              <a:t>26/07/2021</a:t>
            </a:fld>
            <a:endParaRPr lang="es-ES"/>
          </a:p>
        </p:txBody>
      </p:sp>
      <p:sp>
        <p:nvSpPr>
          <p:cNvPr id="6" name="Marcador de posición de número de diapositiva 5"/>
          <p:cNvSpPr>
            <a:spLocks noGrp="1"/>
          </p:cNvSpPr>
          <p:nvPr>
            <p:ph type="sldNum" sz="quarter" idx="12"/>
          </p:nvPr>
        </p:nvSpPr>
        <p:spPr>
          <a:xfrm>
            <a:off x="10123714" y="6614494"/>
            <a:ext cx="1047205" cy="237744"/>
          </a:xfrm>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35762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alternativo">
    <p:spTree>
      <p:nvGrpSpPr>
        <p:cNvPr id="1" name=""/>
        <p:cNvGrpSpPr/>
        <p:nvPr/>
      </p:nvGrpSpPr>
      <p:grpSpPr>
        <a:xfrm>
          <a:off x="0" y="0"/>
          <a:ext cx="0" cy="0"/>
          <a:chOff x="0" y="0"/>
          <a:chExt cx="0" cy="0"/>
        </a:xfrm>
      </p:grpSpPr>
      <p:sp>
        <p:nvSpPr>
          <p:cNvPr id="2" name="Título 1"/>
          <p:cNvSpPr>
            <a:spLocks noGrp="1"/>
          </p:cNvSpPr>
          <p:nvPr>
            <p:ph type="title"/>
          </p:nvPr>
        </p:nvSpPr>
        <p:spPr>
          <a:xfrm>
            <a:off x="1524000" y="1143000"/>
            <a:ext cx="9144000" cy="2667000"/>
          </a:xfrm>
        </p:spPr>
        <p:txBody>
          <a:bodyPr rtlCol="0" anchor="b">
            <a:normAutofit/>
          </a:bodyPr>
          <a:lstStyle>
            <a:lvl1pPr algn="ctr" rtl="0">
              <a:defRPr sz="5200" b="0">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hasCustomPrompt="1"/>
          </p:nvPr>
        </p:nvSpPr>
        <p:spPr>
          <a:xfrm>
            <a:off x="1522413" y="3810000"/>
            <a:ext cx="9144000" cy="1143000"/>
          </a:xfrm>
        </p:spPr>
        <p:txBody>
          <a:bodyPr rtlCol="0" anchor="t">
            <a:normAutofit/>
          </a:bodyPr>
          <a:lstStyle>
            <a:lvl1pPr marL="0" indent="0" algn="ctr" rtl="0">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dirty="0"/>
              <a:t>Haga clic para modificar el estilo de texto del patrón</a:t>
            </a:r>
          </a:p>
        </p:txBody>
      </p:sp>
      <p:sp>
        <p:nvSpPr>
          <p:cNvPr id="5" name="Marcador de posición de pie de página 3"/>
          <p:cNvSpPr>
            <a:spLocks noGrp="1"/>
          </p:cNvSpPr>
          <p:nvPr>
            <p:ph type="ftr" sz="quarter" idx="11"/>
          </p:nvPr>
        </p:nvSpPr>
        <p:spPr/>
        <p:txBody>
          <a:bodyPr rtlCol="0"/>
          <a:lstStyle>
            <a:lvl1pPr>
              <a:defRPr>
                <a:solidFill>
                  <a:schemeClr val="tx2"/>
                </a:solidFill>
              </a:defRPr>
            </a:lvl1pPr>
          </a:lstStyle>
          <a:p>
            <a:r>
              <a:rPr lang="es-ES"/>
              <a:t>Acceso a Datos. Tema 11. NodeJS y MongoDB</a:t>
            </a:r>
          </a:p>
        </p:txBody>
      </p:sp>
      <p:sp>
        <p:nvSpPr>
          <p:cNvPr id="4" name="Marcador de posición de fecha 4"/>
          <p:cNvSpPr>
            <a:spLocks noGrp="1"/>
          </p:cNvSpPr>
          <p:nvPr>
            <p:ph type="dt" sz="half" idx="10"/>
          </p:nvPr>
        </p:nvSpPr>
        <p:spPr/>
        <p:txBody>
          <a:bodyPr rtlCol="0"/>
          <a:lstStyle>
            <a:lvl1pPr>
              <a:defRPr>
                <a:solidFill>
                  <a:schemeClr val="tx2"/>
                </a:solidFill>
              </a:defRPr>
            </a:lvl1pPr>
          </a:lstStyle>
          <a:p>
            <a:fld id="{248571B0-C71B-4C5D-AA91-1CAE13C3A2CF}" type="datetime1">
              <a:rPr lang="es-ES" smtClean="0"/>
              <a:t>26/07/2021</a:t>
            </a:fld>
            <a:endParaRPr lang="es-ES"/>
          </a:p>
        </p:txBody>
      </p:sp>
      <p:sp>
        <p:nvSpPr>
          <p:cNvPr id="6" name="Marcador de posición de número de diapositiva 5"/>
          <p:cNvSpPr>
            <a:spLocks noGrp="1"/>
          </p:cNvSpPr>
          <p:nvPr>
            <p:ph type="sldNum" sz="quarter" idx="12"/>
          </p:nvPr>
        </p:nvSpPr>
        <p:spPr>
          <a:xfrm>
            <a:off x="10097589" y="6614494"/>
            <a:ext cx="1073330" cy="237744"/>
          </a:xfrm>
        </p:spPr>
        <p:txBody>
          <a:bodyPr rtlCol="0"/>
          <a:lstStyle>
            <a:lvl1pPr>
              <a:defRPr>
                <a:solidFill>
                  <a:schemeClr val="tx2"/>
                </a:solidFill>
              </a:defRPr>
            </a:lvl1pPr>
          </a:lstStyle>
          <a:p>
            <a:fld id="{E4253A2E-9865-4013-9D0B-AE4969F4ED8F}" type="slidenum">
              <a:rPr lang="es-ES" smtClean="0"/>
              <a:t>‹Nº›</a:t>
            </a:fld>
            <a:endParaRPr lang="es-ES"/>
          </a:p>
        </p:txBody>
      </p:sp>
    </p:spTree>
    <p:extLst>
      <p:ext uri="{BB962C8B-B14F-4D97-AF65-F5344CB8AC3E}">
        <p14:creationId xmlns:p14="http://schemas.microsoft.com/office/powerpoint/2010/main" val="42289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64606"/>
          </a:xfrm>
        </p:spPr>
        <p:txBody>
          <a:bodyPr rtlCol="0"/>
          <a:lstStyle>
            <a:lvl1pPr rtl="0">
              <a:defRPr b="1"/>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hasCustomPrompt="1"/>
          </p:nvPr>
        </p:nvSpPr>
        <p:spPr>
          <a:xfrm>
            <a:off x="1341120" y="1267097"/>
            <a:ext cx="4572000" cy="4758799"/>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contenido 3"/>
          <p:cNvSpPr>
            <a:spLocks noGrp="1"/>
          </p:cNvSpPr>
          <p:nvPr>
            <p:ph sz="half" idx="2" hasCustomPrompt="1"/>
          </p:nvPr>
        </p:nvSpPr>
        <p:spPr>
          <a:xfrm>
            <a:off x="6278880" y="1267097"/>
            <a:ext cx="4572000" cy="4758799"/>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4"/>
          <p:cNvSpPr>
            <a:spLocks noGrp="1"/>
          </p:cNvSpPr>
          <p:nvPr>
            <p:ph type="ftr" sz="quarter" idx="11"/>
          </p:nvPr>
        </p:nvSpPr>
        <p:spPr/>
        <p:txBody>
          <a:bodyPr rtlCol="0"/>
          <a:lstStyle/>
          <a:p>
            <a:r>
              <a:rPr lang="es-ES"/>
              <a:t>Acceso a Datos. Tema 11. NodeJS y MongoDB</a:t>
            </a:r>
          </a:p>
        </p:txBody>
      </p:sp>
      <p:sp>
        <p:nvSpPr>
          <p:cNvPr id="5" name="Marcador de posición de fecha 5"/>
          <p:cNvSpPr>
            <a:spLocks noGrp="1"/>
          </p:cNvSpPr>
          <p:nvPr>
            <p:ph type="dt" sz="half" idx="10"/>
          </p:nvPr>
        </p:nvSpPr>
        <p:spPr/>
        <p:txBody>
          <a:bodyPr rtlCol="0"/>
          <a:lstStyle/>
          <a:p>
            <a:fld id="{C97CADF9-C653-428F-B7D1-0A13603CA209}" type="datetime1">
              <a:rPr lang="es-ES" smtClean="0"/>
              <a:t>26/07/2021</a:t>
            </a:fld>
            <a:endParaRPr lang="es-ES"/>
          </a:p>
        </p:txBody>
      </p:sp>
      <p:sp>
        <p:nvSpPr>
          <p:cNvPr id="7" name="Marcador de posición de número de diapositiva 6"/>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320209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616857"/>
          </a:xfrm>
        </p:spPr>
        <p:txBody>
          <a:bodyPr rtlCol="0"/>
          <a:lstStyle>
            <a:lvl1pPr>
              <a:defRPr b="1"/>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hasCustomPrompt="1"/>
          </p:nvPr>
        </p:nvSpPr>
        <p:spPr>
          <a:xfrm>
            <a:off x="1341120" y="1285838"/>
            <a:ext cx="4572000" cy="766588"/>
          </a:xfrm>
        </p:spPr>
        <p:txBody>
          <a:bodyPr rtlCol="0" anchor="ctr">
            <a:normAutofit/>
          </a:bodyPr>
          <a:lstStyle>
            <a:lvl1pPr marL="0" indent="0" rtl="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Haga clic para modificar el estilo de texto del patrón</a:t>
            </a:r>
          </a:p>
        </p:txBody>
      </p:sp>
      <p:sp>
        <p:nvSpPr>
          <p:cNvPr id="4" name="Marcador de posición de contenido 3"/>
          <p:cNvSpPr>
            <a:spLocks noGrp="1"/>
          </p:cNvSpPr>
          <p:nvPr>
            <p:ph sz="half" idx="2" hasCustomPrompt="1"/>
          </p:nvPr>
        </p:nvSpPr>
        <p:spPr>
          <a:xfrm>
            <a:off x="1341120" y="2254048"/>
            <a:ext cx="4572000" cy="3775532"/>
          </a:xfrm>
        </p:spPr>
        <p:txBody>
          <a:bodyPr rtlCol="0">
            <a:normAutofit/>
          </a:bodyPr>
          <a:lstStyle>
            <a:lvl1pPr rtl="0">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p:cNvSpPr>
            <a:spLocks noGrp="1"/>
          </p:cNvSpPr>
          <p:nvPr>
            <p:ph type="body" sz="quarter" idx="3" hasCustomPrompt="1"/>
          </p:nvPr>
        </p:nvSpPr>
        <p:spPr>
          <a:xfrm>
            <a:off x="6214872" y="1285838"/>
            <a:ext cx="4572000" cy="766588"/>
          </a:xfrm>
        </p:spPr>
        <p:txBody>
          <a:bodyPr rtlCol="0" anchor="ctr">
            <a:normAutofit/>
          </a:bodyPr>
          <a:lstStyle>
            <a:lvl1pPr marL="0" indent="0" rtl="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Haga clic para modificar el estilo de texto del patrón</a:t>
            </a:r>
          </a:p>
        </p:txBody>
      </p:sp>
      <p:sp>
        <p:nvSpPr>
          <p:cNvPr id="6" name="Marcador de posición de contenido 5"/>
          <p:cNvSpPr>
            <a:spLocks noGrp="1"/>
          </p:cNvSpPr>
          <p:nvPr>
            <p:ph sz="quarter" idx="4" hasCustomPrompt="1"/>
          </p:nvPr>
        </p:nvSpPr>
        <p:spPr>
          <a:xfrm>
            <a:off x="6278880" y="2254048"/>
            <a:ext cx="4572000" cy="3775532"/>
          </a:xfrm>
        </p:spPr>
        <p:txBody>
          <a:bodyPr rtlCol="0">
            <a:normAutofit/>
          </a:bodyPr>
          <a:lstStyle>
            <a:lvl1pPr rtl="0">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8" name="Marcador de posición de pie de página 6"/>
          <p:cNvSpPr>
            <a:spLocks noGrp="1"/>
          </p:cNvSpPr>
          <p:nvPr>
            <p:ph type="ftr" sz="quarter" idx="11"/>
          </p:nvPr>
        </p:nvSpPr>
        <p:spPr/>
        <p:txBody>
          <a:bodyPr rtlCol="0"/>
          <a:lstStyle/>
          <a:p>
            <a:r>
              <a:rPr lang="es-ES"/>
              <a:t>Acceso a Datos. Tema 11. NodeJS y MongoDB</a:t>
            </a:r>
          </a:p>
        </p:txBody>
      </p:sp>
      <p:sp>
        <p:nvSpPr>
          <p:cNvPr id="7" name="Marcador de posición de fecha 7"/>
          <p:cNvSpPr>
            <a:spLocks noGrp="1"/>
          </p:cNvSpPr>
          <p:nvPr>
            <p:ph type="dt" sz="half" idx="10"/>
          </p:nvPr>
        </p:nvSpPr>
        <p:spPr/>
        <p:txBody>
          <a:bodyPr rtlCol="0"/>
          <a:lstStyle/>
          <a:p>
            <a:fld id="{80A92ADB-7C89-492F-8BD7-64D3A0D4F4FD}" type="datetime1">
              <a:rPr lang="es-ES" smtClean="0"/>
              <a:t>26/07/2021</a:t>
            </a:fld>
            <a:endParaRPr lang="es-ES"/>
          </a:p>
        </p:txBody>
      </p:sp>
      <p:sp>
        <p:nvSpPr>
          <p:cNvPr id="9" name="Marcador de posición de número de diapositiva 8"/>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42638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77669"/>
          </a:xfrm>
        </p:spPr>
        <p:txBody>
          <a:bodyPr rtlCol="0"/>
          <a:lstStyle>
            <a:lvl1pPr>
              <a:defRPr b="1"/>
            </a:lvl1pPr>
          </a:lstStyle>
          <a:p>
            <a:pPr rtl="0"/>
            <a:r>
              <a:rPr lang="es-ES" noProof="0"/>
              <a:t>Haga clic para modificar el estilo de título del patrón</a:t>
            </a:r>
            <a:endParaRPr lang="es-ES" noProof="0" dirty="0"/>
          </a:p>
        </p:txBody>
      </p:sp>
      <p:sp>
        <p:nvSpPr>
          <p:cNvPr id="4" name="Marcador de posición de pie de página 2"/>
          <p:cNvSpPr>
            <a:spLocks noGrp="1"/>
          </p:cNvSpPr>
          <p:nvPr>
            <p:ph type="ftr" sz="quarter" idx="11"/>
          </p:nvPr>
        </p:nvSpPr>
        <p:spPr/>
        <p:txBody>
          <a:bodyPr rtlCol="0"/>
          <a:lstStyle/>
          <a:p>
            <a:r>
              <a:rPr lang="es-ES"/>
              <a:t>Acceso a Datos. Tema 11. NodeJS y MongoDB</a:t>
            </a:r>
          </a:p>
        </p:txBody>
      </p:sp>
      <p:sp>
        <p:nvSpPr>
          <p:cNvPr id="3" name="Marcador de posición de fecha 3"/>
          <p:cNvSpPr>
            <a:spLocks noGrp="1"/>
          </p:cNvSpPr>
          <p:nvPr>
            <p:ph type="dt" sz="half" idx="10"/>
          </p:nvPr>
        </p:nvSpPr>
        <p:spPr/>
        <p:txBody>
          <a:bodyPr rtlCol="0"/>
          <a:lstStyle/>
          <a:p>
            <a:fld id="{7A90C481-6D02-4903-B133-8E24254E6300}" type="datetime1">
              <a:rPr lang="es-ES" smtClean="0"/>
              <a:t>26/07/2021</a:t>
            </a:fld>
            <a:endParaRPr lang="es-ES"/>
          </a:p>
        </p:txBody>
      </p:sp>
      <p:sp>
        <p:nvSpPr>
          <p:cNvPr id="5" name="Marcador de posición de número de diapositiva 4"/>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354749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3" name="Marcador de pie de página 1"/>
          <p:cNvSpPr>
            <a:spLocks noGrp="1"/>
          </p:cNvSpPr>
          <p:nvPr>
            <p:ph type="ftr" sz="quarter" idx="11"/>
          </p:nvPr>
        </p:nvSpPr>
        <p:spPr/>
        <p:txBody>
          <a:bodyPr rtlCol="0"/>
          <a:lstStyle>
            <a:lvl1pPr>
              <a:defRPr>
                <a:solidFill>
                  <a:schemeClr val="tx2"/>
                </a:solidFill>
              </a:defRPr>
            </a:lvl1pPr>
          </a:lstStyle>
          <a:p>
            <a:r>
              <a:rPr lang="es-ES"/>
              <a:t>Acceso a Datos. Tema 11. NodeJS y MongoDB</a:t>
            </a:r>
          </a:p>
        </p:txBody>
      </p:sp>
      <p:sp>
        <p:nvSpPr>
          <p:cNvPr id="2" name="Marcador de posición de fecha 2"/>
          <p:cNvSpPr>
            <a:spLocks noGrp="1"/>
          </p:cNvSpPr>
          <p:nvPr>
            <p:ph type="dt" sz="half" idx="10"/>
          </p:nvPr>
        </p:nvSpPr>
        <p:spPr/>
        <p:txBody>
          <a:bodyPr rtlCol="0"/>
          <a:lstStyle>
            <a:lvl1pPr>
              <a:defRPr>
                <a:solidFill>
                  <a:schemeClr val="tx2"/>
                </a:solidFill>
              </a:defRPr>
            </a:lvl1pPr>
          </a:lstStyle>
          <a:p>
            <a:fld id="{2F9BCB23-24DF-4426-9FE7-4E7B8E812044}" type="datetime1">
              <a:rPr lang="es-ES" smtClean="0"/>
              <a:t>26/07/2021</a:t>
            </a:fld>
            <a:endParaRPr lang="es-ES"/>
          </a:p>
        </p:txBody>
      </p:sp>
      <p:sp>
        <p:nvSpPr>
          <p:cNvPr id="4" name="Marcador de posición de número de diapositiva 3"/>
          <p:cNvSpPr>
            <a:spLocks noGrp="1"/>
          </p:cNvSpPr>
          <p:nvPr>
            <p:ph type="sldNum" sz="quarter" idx="12"/>
          </p:nvPr>
        </p:nvSpPr>
        <p:spPr/>
        <p:txBody>
          <a:bodyPr rtlCol="0"/>
          <a:lstStyle>
            <a:lvl1pPr>
              <a:defRPr>
                <a:solidFill>
                  <a:schemeClr val="tx2"/>
                </a:solidFill>
              </a:defRPr>
            </a:lvl1pPr>
          </a:lstStyle>
          <a:p>
            <a:fld id="{E4253A2E-9865-4013-9D0B-AE4969F4ED8F}" type="slidenum">
              <a:rPr lang="es-ES" smtClean="0"/>
              <a:t>‹Nº›</a:t>
            </a:fld>
            <a:endParaRPr lang="es-ES"/>
          </a:p>
        </p:txBody>
      </p:sp>
    </p:spTree>
    <p:extLst>
      <p:ext uri="{BB962C8B-B14F-4D97-AF65-F5344CB8AC3E}">
        <p14:creationId xmlns:p14="http://schemas.microsoft.com/office/powerpoint/2010/main" val="259801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60412" y="2362200"/>
            <a:ext cx="3200400" cy="1990725"/>
          </a:xfrm>
        </p:spPr>
        <p:txBody>
          <a:bodyPr rtlCol="0" anchor="b">
            <a:normAutofit/>
          </a:bodyPr>
          <a:lstStyle>
            <a:lvl1pPr rtl="0">
              <a:defRPr sz="3400" b="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hasCustomPrompt="1"/>
          </p:nvPr>
        </p:nvSpPr>
        <p:spPr>
          <a:xfrm>
            <a:off x="760412" y="4367308"/>
            <a:ext cx="3200400" cy="1622012"/>
          </a:xfrm>
        </p:spPr>
        <p:txBody>
          <a:bodyPr rtlCol="0">
            <a:normAutofit/>
          </a:bodyPr>
          <a:lstStyle>
            <a:lvl1pPr marL="0" indent="0" rtl="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el estilo de texto del patrón</a:t>
            </a:r>
          </a:p>
        </p:txBody>
      </p:sp>
      <p:sp>
        <p:nvSpPr>
          <p:cNvPr id="3" name="Marcador de posición de contenido 2"/>
          <p:cNvSpPr>
            <a:spLocks noGrp="1"/>
          </p:cNvSpPr>
          <p:nvPr>
            <p:ph idx="1" hasCustomPrompt="1"/>
          </p:nvPr>
        </p:nvSpPr>
        <p:spPr>
          <a:xfrm>
            <a:off x="4494212" y="685800"/>
            <a:ext cx="7239001" cy="5486400"/>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4"/>
          <p:cNvSpPr>
            <a:spLocks noGrp="1"/>
          </p:cNvSpPr>
          <p:nvPr>
            <p:ph type="ftr" sz="quarter" idx="11"/>
          </p:nvPr>
        </p:nvSpPr>
        <p:spPr/>
        <p:txBody>
          <a:bodyPr rtlCol="0"/>
          <a:lstStyle/>
          <a:p>
            <a:r>
              <a:rPr lang="es-ES"/>
              <a:t>Acceso a Datos. Tema 11. NodeJS y MongoDB</a:t>
            </a:r>
          </a:p>
        </p:txBody>
      </p:sp>
      <p:sp>
        <p:nvSpPr>
          <p:cNvPr id="5" name="Marcador de posición de fecha 5"/>
          <p:cNvSpPr>
            <a:spLocks noGrp="1"/>
          </p:cNvSpPr>
          <p:nvPr>
            <p:ph type="dt" sz="half" idx="10"/>
          </p:nvPr>
        </p:nvSpPr>
        <p:spPr/>
        <p:txBody>
          <a:bodyPr rtlCol="0"/>
          <a:lstStyle/>
          <a:p>
            <a:fld id="{2B593535-E768-4F44-A2DF-E81E2C736CB8}" type="datetime1">
              <a:rPr lang="es-ES" smtClean="0"/>
              <a:t>26/07/2021</a:t>
            </a:fld>
            <a:endParaRPr lang="es-ES"/>
          </a:p>
        </p:txBody>
      </p:sp>
      <p:sp>
        <p:nvSpPr>
          <p:cNvPr id="7" name="Marcador de posición de número de diapositiva 6"/>
          <p:cNvSpPr>
            <a:spLocks noGrp="1"/>
          </p:cNvSpPr>
          <p:nvPr>
            <p:ph type="sldNum" sz="quarter" idx="12"/>
          </p:nvPr>
        </p:nvSpPr>
        <p:spPr/>
        <p:txBody>
          <a:bodyPr rtlCol="0"/>
          <a:lstStyle/>
          <a:p>
            <a:fld id="{E4253A2E-9865-4013-9D0B-AE4969F4ED8F}" type="slidenum">
              <a:rPr lang="es-ES" smtClean="0"/>
              <a:t>‹Nº›</a:t>
            </a:fld>
            <a:endParaRPr lang="es-ES"/>
          </a:p>
        </p:txBody>
      </p:sp>
    </p:spTree>
    <p:extLst>
      <p:ext uri="{BB962C8B-B14F-4D97-AF65-F5344CB8AC3E}">
        <p14:creationId xmlns:p14="http://schemas.microsoft.com/office/powerpoint/2010/main" val="310344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41120" y="467360"/>
            <a:ext cx="9509760" cy="603794"/>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341120" y="1293224"/>
            <a:ext cx="9509760" cy="4736356"/>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Rectángulo 3"/>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rtl="0" fontAlgn="auto">
              <a:lnSpc>
                <a:spcPct val="100000"/>
              </a:lnSpc>
              <a:spcBef>
                <a:spcPts val="0"/>
              </a:spcBef>
              <a:spcAft>
                <a:spcPts val="0"/>
              </a:spcAft>
              <a:buClrTx/>
              <a:buSzTx/>
              <a:buFontTx/>
              <a:buNone/>
              <a:tabLst/>
            </a:pPr>
            <a:endParaRPr kumimoji="0" lang="es-ES" b="0" i="0" u="none" strike="noStrike" kern="0" cap="none" spc="0" normalizeH="0" baseline="0" noProof="0" dirty="0">
              <a:ln>
                <a:noFill/>
              </a:ln>
              <a:solidFill>
                <a:prstClr val="white"/>
              </a:solidFill>
              <a:effectLst/>
              <a:uLnTx/>
              <a:uFillTx/>
              <a:latin typeface="Euphemia"/>
            </a:endParaRPr>
          </a:p>
        </p:txBody>
      </p:sp>
      <p:sp>
        <p:nvSpPr>
          <p:cNvPr id="5" name="Marcador de posición de pie de página 4"/>
          <p:cNvSpPr>
            <a:spLocks noGrp="1"/>
          </p:cNvSpPr>
          <p:nvPr>
            <p:ph type="ftr" sz="quarter" idx="3"/>
          </p:nvPr>
        </p:nvSpPr>
        <p:spPr>
          <a:xfrm>
            <a:off x="1341120" y="6614494"/>
            <a:ext cx="7159752" cy="237744"/>
          </a:xfrm>
          <a:prstGeom prst="rect">
            <a:avLst/>
          </a:prstGeom>
        </p:spPr>
        <p:txBody>
          <a:bodyPr vert="horz" lIns="91440" tIns="45720" rIns="91440" bIns="45720" rtlCol="0" anchor="ctr"/>
          <a:lstStyle>
            <a:lvl1pPr algn="l">
              <a:defRPr sz="1600" b="1" cap="none" baseline="0">
                <a:solidFill>
                  <a:schemeClr val="bg2"/>
                </a:solidFill>
                <a:latin typeface="Arial" panose="020B0604020202020204" pitchFamily="34" charset="0"/>
                <a:cs typeface="Arial" panose="020B0604020202020204" pitchFamily="34" charset="0"/>
              </a:defRPr>
            </a:lvl1pPr>
          </a:lstStyle>
          <a:p>
            <a:r>
              <a:rPr lang="es-ES"/>
              <a:t>Acceso a Datos. Tema 11. NodeJS y MongoDB</a:t>
            </a:r>
            <a:endParaRPr lang="es-ES" dirty="0"/>
          </a:p>
        </p:txBody>
      </p:sp>
      <p:sp>
        <p:nvSpPr>
          <p:cNvPr id="8" name="Rectángulo 5"/>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noProof="0" dirty="0"/>
          </a:p>
        </p:txBody>
      </p:sp>
      <p:sp>
        <p:nvSpPr>
          <p:cNvPr id="4" name="Marcador de posición de fecha 6"/>
          <p:cNvSpPr>
            <a:spLocks noGrp="1"/>
          </p:cNvSpPr>
          <p:nvPr>
            <p:ph type="dt" sz="half" idx="2"/>
          </p:nvPr>
        </p:nvSpPr>
        <p:spPr>
          <a:xfrm>
            <a:off x="8660673" y="6614494"/>
            <a:ext cx="1379972" cy="243506"/>
          </a:xfrm>
          <a:prstGeom prst="rect">
            <a:avLst/>
          </a:prstGeom>
        </p:spPr>
        <p:txBody>
          <a:bodyPr vert="horz" lIns="91440" tIns="45720" rIns="91440" bIns="45720" rtlCol="0" anchor="ctr"/>
          <a:lstStyle>
            <a:lvl1pPr algn="r">
              <a:defRPr sz="1600" b="1">
                <a:solidFill>
                  <a:schemeClr val="bg2"/>
                </a:solidFill>
                <a:latin typeface="Arial" panose="020B0604020202020204" pitchFamily="34" charset="0"/>
                <a:cs typeface="Arial" panose="020B0604020202020204" pitchFamily="34" charset="0"/>
              </a:defRPr>
            </a:lvl1pPr>
          </a:lstStyle>
          <a:p>
            <a:fld id="{765BCD9F-F1B7-40C2-8CD7-17C8561E893C}" type="datetime1">
              <a:rPr lang="es-ES" smtClean="0"/>
              <a:t>26/07/2021</a:t>
            </a:fld>
            <a:endParaRPr lang="es-ES" dirty="0"/>
          </a:p>
        </p:txBody>
      </p:sp>
      <p:sp>
        <p:nvSpPr>
          <p:cNvPr id="6" name="Marcador de posición de número de diapositiva 7"/>
          <p:cNvSpPr>
            <a:spLocks noGrp="1"/>
          </p:cNvSpPr>
          <p:nvPr>
            <p:ph type="sldNum" sz="quarter" idx="4"/>
          </p:nvPr>
        </p:nvSpPr>
        <p:spPr>
          <a:xfrm>
            <a:off x="10210799" y="6614494"/>
            <a:ext cx="960120" cy="243506"/>
          </a:xfrm>
          <a:prstGeom prst="rect">
            <a:avLst/>
          </a:prstGeom>
        </p:spPr>
        <p:txBody>
          <a:bodyPr vert="horz" lIns="91440" tIns="45720" rIns="91440" bIns="45720" rtlCol="0" anchor="ctr"/>
          <a:lstStyle>
            <a:lvl1pPr algn="r">
              <a:defRPr sz="1600" b="1">
                <a:solidFill>
                  <a:schemeClr val="bg2"/>
                </a:solidFill>
                <a:latin typeface="Arial" panose="020B0604020202020204" pitchFamily="34" charset="0"/>
                <a:cs typeface="Arial" panose="020B0604020202020204" pitchFamily="34" charset="0"/>
              </a:defRPr>
            </a:lvl1pPr>
          </a:lstStyle>
          <a:p>
            <a:fld id="{E4253A2E-9865-4013-9D0B-AE4969F4ED8F}" type="slidenum">
              <a:rPr lang="es-ES" smtClean="0"/>
              <a:pPr/>
              <a:t>‹Nº›</a:t>
            </a:fld>
            <a:endParaRPr lang="es-ES" dirty="0"/>
          </a:p>
        </p:txBody>
      </p:sp>
    </p:spTree>
    <p:extLst>
      <p:ext uri="{BB962C8B-B14F-4D97-AF65-F5344CB8AC3E}">
        <p14:creationId xmlns:p14="http://schemas.microsoft.com/office/powerpoint/2010/main" val="3005040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Arial" panose="020B0604020202020204" pitchFamily="34" charset="0"/>
          <a:ea typeface="+mj-ea"/>
          <a:cs typeface="Arial" panose="020B0604020202020204" pitchFamily="34" charset="0"/>
        </a:defRPr>
      </a:lvl1pPr>
    </p:titleStyle>
    <p:bodyStyle>
      <a:lvl1pPr marL="274320" indent="-228600" algn="just" defTabSz="914400" rtl="0" eaLnBrk="1" latinLnBrk="0" hangingPunct="1">
        <a:lnSpc>
          <a:spcPct val="90000"/>
        </a:lnSpc>
        <a:spcBef>
          <a:spcPts val="1800"/>
        </a:spcBef>
        <a:buClr>
          <a:schemeClr val="tx2"/>
        </a:buClr>
        <a:buSzPct val="100000"/>
        <a:buFont typeface="Arial" pitchFamily="34" charset="0"/>
        <a:buChar char="▪"/>
        <a:defRPr sz="2800" kern="1200">
          <a:solidFill>
            <a:schemeClr val="tx2"/>
          </a:solidFill>
          <a:latin typeface="Arial" panose="020B0604020202020204" pitchFamily="34" charset="0"/>
          <a:ea typeface="+mn-ea"/>
          <a:cs typeface="Arial" panose="020B0604020202020204" pitchFamily="34" charset="0"/>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yaccount.google.com/lesssecureapps?pli=1&amp;rapt=AEjHL4OYiTz6jZO-a4jrG5KeOBkbACX-3z2HU1LGviFFBRkmloXA83mwJH21ATeLiw6iFVX29lwTFDFAxWTIfcsYYQYdG3QXhQ"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repl.it/@parzibyte/Leer-CSV-con-NodeJ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cloud.mongodb.com/user#/atlas/login"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expressjs.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es/" TargetMode="External"/><Relationship Id="rId2" Type="http://schemas.openxmlformats.org/officeDocument/2006/relationships/hyperlink" Target="https://www.mongodb.com/es" TargetMode="External"/><Relationship Id="rId1" Type="http://schemas.openxmlformats.org/officeDocument/2006/relationships/slideLayout" Target="../slideLayouts/slideLayout2.xml"/><Relationship Id="rId5" Type="http://schemas.openxmlformats.org/officeDocument/2006/relationships/hyperlink" Target="https://socket.io/" TargetMode="External"/><Relationship Id="rId4" Type="http://schemas.openxmlformats.org/officeDocument/2006/relationships/hyperlink" Target="https://expressjs.com/"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medium.com/@alejandroroa?source=post_page-----3cbed3457833----------------------"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html5rocks.com/en/tutorials/websockets/basic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ocket.i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8CB28-DF1C-45E4-B3D2-7E490BE6BA9E}"/>
              </a:ext>
            </a:extLst>
          </p:cNvPr>
          <p:cNvSpPr>
            <a:spLocks noGrp="1"/>
          </p:cNvSpPr>
          <p:nvPr>
            <p:ph type="ctrTitle"/>
          </p:nvPr>
        </p:nvSpPr>
        <p:spPr/>
        <p:txBody>
          <a:bodyPr/>
          <a:lstStyle/>
          <a:p>
            <a:r>
              <a:rPr lang="es-ES" dirty="0"/>
              <a:t>Acceso a Datos – Tema 11. </a:t>
            </a:r>
            <a:r>
              <a:rPr lang="es-ES" dirty="0" err="1"/>
              <a:t>NodeJS</a:t>
            </a:r>
            <a:r>
              <a:rPr lang="es-ES" dirty="0"/>
              <a:t> y MongoDB</a:t>
            </a:r>
          </a:p>
        </p:txBody>
      </p:sp>
      <p:sp>
        <p:nvSpPr>
          <p:cNvPr id="3" name="Subtítulo 2">
            <a:extLst>
              <a:ext uri="{FF2B5EF4-FFF2-40B4-BE49-F238E27FC236}">
                <a16:creationId xmlns:a16="http://schemas.microsoft.com/office/drawing/2014/main" id="{D1C49664-6D3D-4C9F-B6B0-69B6556B3CC3}"/>
              </a:ext>
            </a:extLst>
          </p:cNvPr>
          <p:cNvSpPr>
            <a:spLocks noGrp="1"/>
          </p:cNvSpPr>
          <p:nvPr>
            <p:ph type="subTitle" idx="1"/>
          </p:nvPr>
        </p:nvSpPr>
        <p:spPr/>
        <p:txBody>
          <a:bodyPr/>
          <a:lstStyle/>
          <a:p>
            <a:r>
              <a:rPr lang="es-ES" dirty="0"/>
              <a:t>Mario Marugán Cancio</a:t>
            </a:r>
          </a:p>
        </p:txBody>
      </p:sp>
      <p:pic>
        <p:nvPicPr>
          <p:cNvPr id="1026" name="Picture 2" descr="Resultado de imagen de mongo y nodejs">
            <a:extLst>
              <a:ext uri="{FF2B5EF4-FFF2-40B4-BE49-F238E27FC236}">
                <a16:creationId xmlns:a16="http://schemas.microsoft.com/office/drawing/2014/main" id="{06FFE204-0605-4463-B185-F1EC70D97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533" y="447675"/>
            <a:ext cx="10544175"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14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6A309-B421-4941-9CFB-A9CB4BF4883B}"/>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EF629137-7B5A-43FF-B9AC-D912EA163D0A}"/>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D8168D8F-78EE-4088-AD32-5D7A99D65AA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7CC96227-A5F0-40E2-81D2-02876B471FCC}"/>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710CDD60-AAD3-42E7-86A5-ADBCBDA8D3AD}"/>
              </a:ext>
            </a:extLst>
          </p:cNvPr>
          <p:cNvSpPr>
            <a:spLocks noGrp="1"/>
          </p:cNvSpPr>
          <p:nvPr>
            <p:ph type="sldNum" sz="quarter" idx="12"/>
          </p:nvPr>
        </p:nvSpPr>
        <p:spPr/>
        <p:txBody>
          <a:bodyPr/>
          <a:lstStyle/>
          <a:p>
            <a:fld id="{E4253A2E-9865-4013-9D0B-AE4969F4ED8F}" type="slidenum">
              <a:rPr lang="es-ES" smtClean="0"/>
              <a:t>10</a:t>
            </a:fld>
            <a:endParaRPr lang="es-ES"/>
          </a:p>
        </p:txBody>
      </p:sp>
      <p:pic>
        <p:nvPicPr>
          <p:cNvPr id="7" name="Imagen 6">
            <a:extLst>
              <a:ext uri="{FF2B5EF4-FFF2-40B4-BE49-F238E27FC236}">
                <a16:creationId xmlns:a16="http://schemas.microsoft.com/office/drawing/2014/main" id="{2F8BA071-867C-42E2-9ADF-E61A830A007D}"/>
              </a:ext>
            </a:extLst>
          </p:cNvPr>
          <p:cNvPicPr>
            <a:picLocks noChangeAspect="1"/>
          </p:cNvPicPr>
          <p:nvPr/>
        </p:nvPicPr>
        <p:blipFill>
          <a:blip r:embed="rId2"/>
          <a:stretch>
            <a:fillRect/>
          </a:stretch>
        </p:blipFill>
        <p:spPr>
          <a:xfrm>
            <a:off x="938212" y="957262"/>
            <a:ext cx="10315575" cy="4943475"/>
          </a:xfrm>
          <a:prstGeom prst="rect">
            <a:avLst/>
          </a:prstGeom>
        </p:spPr>
      </p:pic>
    </p:spTree>
    <p:extLst>
      <p:ext uri="{BB962C8B-B14F-4D97-AF65-F5344CB8AC3E}">
        <p14:creationId xmlns:p14="http://schemas.microsoft.com/office/powerpoint/2010/main" val="272103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67C5B-6B1A-48F6-A23F-9913000EFDE7}"/>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6DED65C2-8AA9-42E3-B840-F1CB6EF39867}"/>
              </a:ext>
            </a:extLst>
          </p:cNvPr>
          <p:cNvSpPr>
            <a:spLocks noGrp="1"/>
          </p:cNvSpPr>
          <p:nvPr>
            <p:ph sz="half" idx="1"/>
          </p:nvPr>
        </p:nvSpPr>
        <p:spPr/>
        <p:txBody>
          <a:bodyPr>
            <a:normAutofit fontScale="62500" lnSpcReduction="20000"/>
          </a:bodyPr>
          <a:lstStyle/>
          <a:p>
            <a:r>
              <a:rPr lang="es-ES" dirty="0"/>
              <a:t>server/main.js</a:t>
            </a:r>
          </a:p>
          <a:p>
            <a:pPr marL="45720" indent="0">
              <a:buNone/>
            </a:pPr>
            <a:r>
              <a:rPr lang="es-ES" dirty="0" err="1"/>
              <a:t>var</a:t>
            </a:r>
            <a:r>
              <a:rPr lang="es-ES" dirty="0"/>
              <a:t> </a:t>
            </a:r>
            <a:r>
              <a:rPr lang="es-ES" dirty="0" err="1"/>
              <a:t>express</a:t>
            </a:r>
            <a:r>
              <a:rPr lang="es-ES" dirty="0"/>
              <a:t> = </a:t>
            </a:r>
            <a:r>
              <a:rPr lang="es-ES" dirty="0" err="1"/>
              <a:t>require</a:t>
            </a:r>
            <a:r>
              <a:rPr lang="es-ES" dirty="0"/>
              <a:t>('</a:t>
            </a:r>
            <a:r>
              <a:rPr lang="es-ES" dirty="0" err="1"/>
              <a:t>express</a:t>
            </a:r>
            <a:r>
              <a:rPr lang="es-ES" dirty="0"/>
              <a:t>');</a:t>
            </a:r>
          </a:p>
          <a:p>
            <a:pPr marL="45720" indent="0">
              <a:buNone/>
            </a:pPr>
            <a:r>
              <a:rPr lang="es-ES" dirty="0" err="1"/>
              <a:t>var</a:t>
            </a:r>
            <a:r>
              <a:rPr lang="es-ES" dirty="0"/>
              <a:t> app = </a:t>
            </a:r>
            <a:r>
              <a:rPr lang="es-ES" dirty="0" err="1"/>
              <a:t>express</a:t>
            </a:r>
            <a:r>
              <a:rPr lang="es-ES" dirty="0"/>
              <a:t>();</a:t>
            </a:r>
          </a:p>
          <a:p>
            <a:pPr marL="45720" indent="0">
              <a:buNone/>
            </a:pPr>
            <a:r>
              <a:rPr lang="es-ES" dirty="0" err="1"/>
              <a:t>var</a:t>
            </a:r>
            <a:r>
              <a:rPr lang="es-ES" dirty="0"/>
              <a:t> server = </a:t>
            </a:r>
            <a:r>
              <a:rPr lang="es-ES" dirty="0" err="1"/>
              <a:t>require</a:t>
            </a:r>
            <a:r>
              <a:rPr lang="es-ES" dirty="0"/>
              <a:t>('http').Server(app);</a:t>
            </a:r>
          </a:p>
          <a:p>
            <a:pPr marL="45720" indent="0">
              <a:buNone/>
            </a:pPr>
            <a:r>
              <a:rPr lang="es-ES" dirty="0" err="1"/>
              <a:t>var</a:t>
            </a:r>
            <a:r>
              <a:rPr lang="es-ES" dirty="0"/>
              <a:t> </a:t>
            </a:r>
            <a:r>
              <a:rPr lang="es-ES" dirty="0" err="1"/>
              <a:t>io</a:t>
            </a:r>
            <a:r>
              <a:rPr lang="es-ES" dirty="0"/>
              <a:t> = </a:t>
            </a:r>
            <a:r>
              <a:rPr lang="es-ES" dirty="0" err="1"/>
              <a:t>require</a:t>
            </a:r>
            <a:r>
              <a:rPr lang="es-ES" dirty="0"/>
              <a:t>('socket.io')(server);</a:t>
            </a:r>
          </a:p>
          <a:p>
            <a:pPr marL="45720" indent="0">
              <a:buNone/>
            </a:pPr>
            <a:r>
              <a:rPr lang="es-ES" dirty="0" err="1"/>
              <a:t>var</a:t>
            </a:r>
            <a:r>
              <a:rPr lang="es-ES" dirty="0"/>
              <a:t> </a:t>
            </a:r>
            <a:r>
              <a:rPr lang="es-ES" dirty="0" err="1"/>
              <a:t>messages</a:t>
            </a:r>
            <a:r>
              <a:rPr lang="es-ES" dirty="0"/>
              <a:t> = [{</a:t>
            </a:r>
          </a:p>
          <a:p>
            <a:pPr marL="45720" indent="0">
              <a:buNone/>
            </a:pPr>
            <a:r>
              <a:rPr lang="es-ES" dirty="0"/>
              <a:t>  id: 1,</a:t>
            </a:r>
          </a:p>
          <a:p>
            <a:pPr marL="45720" indent="0">
              <a:buNone/>
            </a:pPr>
            <a:r>
              <a:rPr lang="es-ES" dirty="0"/>
              <a:t>  </a:t>
            </a:r>
            <a:r>
              <a:rPr lang="es-ES" dirty="0" err="1"/>
              <a:t>text</a:t>
            </a:r>
            <a:r>
              <a:rPr lang="es-ES" dirty="0"/>
              <a:t>: "Hola soy un mensaje",</a:t>
            </a:r>
          </a:p>
          <a:p>
            <a:pPr marL="45720" indent="0">
              <a:buNone/>
            </a:pPr>
            <a:r>
              <a:rPr lang="es-ES" dirty="0"/>
              <a:t>  </a:t>
            </a:r>
            <a:r>
              <a:rPr lang="es-ES" dirty="0" err="1"/>
              <a:t>author</a:t>
            </a:r>
            <a:r>
              <a:rPr lang="es-ES" dirty="0"/>
              <a:t>: "Carlos </a:t>
            </a:r>
            <a:r>
              <a:rPr lang="es-ES" dirty="0" err="1"/>
              <a:t>Azaustre</a:t>
            </a:r>
            <a:r>
              <a:rPr lang="es-ES" dirty="0"/>
              <a:t>"</a:t>
            </a:r>
          </a:p>
          <a:p>
            <a:pPr marL="45720" indent="0">
              <a:buNone/>
            </a:pPr>
            <a:r>
              <a:rPr lang="es-ES" dirty="0"/>
              <a:t>}];</a:t>
            </a:r>
          </a:p>
          <a:p>
            <a:pPr marL="45720" indent="0">
              <a:buNone/>
            </a:pPr>
            <a:r>
              <a:rPr lang="es-ES" dirty="0" err="1"/>
              <a:t>app.use</a:t>
            </a:r>
            <a:r>
              <a:rPr lang="es-ES" dirty="0"/>
              <a:t>(</a:t>
            </a:r>
            <a:r>
              <a:rPr lang="es-ES" dirty="0" err="1"/>
              <a:t>express.static</a:t>
            </a:r>
            <a:r>
              <a:rPr lang="es-ES" dirty="0"/>
              <a:t>('</a:t>
            </a:r>
            <a:r>
              <a:rPr lang="es-ES" dirty="0" err="1"/>
              <a:t>public</a:t>
            </a:r>
            <a:r>
              <a:rPr lang="es-ES" dirty="0"/>
              <a:t>'));</a:t>
            </a:r>
          </a:p>
          <a:p>
            <a:pPr marL="45720" indent="0">
              <a:buNone/>
            </a:pPr>
            <a:r>
              <a:rPr lang="es-ES" dirty="0" err="1"/>
              <a:t>app.get</a:t>
            </a:r>
            <a:r>
              <a:rPr lang="es-ES" dirty="0"/>
              <a:t>('/</a:t>
            </a:r>
            <a:r>
              <a:rPr lang="es-ES" dirty="0" err="1"/>
              <a:t>hello</a:t>
            </a:r>
            <a:r>
              <a:rPr lang="es-ES" dirty="0"/>
              <a:t>', </a:t>
            </a:r>
            <a:r>
              <a:rPr lang="es-ES" dirty="0" err="1"/>
              <a:t>function</a:t>
            </a:r>
            <a:r>
              <a:rPr lang="es-ES" dirty="0"/>
              <a:t>(</a:t>
            </a:r>
            <a:r>
              <a:rPr lang="es-ES" dirty="0" err="1"/>
              <a:t>req</a:t>
            </a:r>
            <a:r>
              <a:rPr lang="es-ES" dirty="0"/>
              <a:t>, res) {</a:t>
            </a:r>
          </a:p>
        </p:txBody>
      </p:sp>
      <p:sp>
        <p:nvSpPr>
          <p:cNvPr id="4" name="Marcador de contenido 3">
            <a:extLst>
              <a:ext uri="{FF2B5EF4-FFF2-40B4-BE49-F238E27FC236}">
                <a16:creationId xmlns:a16="http://schemas.microsoft.com/office/drawing/2014/main" id="{7FBEF0EA-C376-49AB-8B4D-474F1765D44F}"/>
              </a:ext>
            </a:extLst>
          </p:cNvPr>
          <p:cNvSpPr>
            <a:spLocks noGrp="1"/>
          </p:cNvSpPr>
          <p:nvPr>
            <p:ph sz="half" idx="2"/>
          </p:nvPr>
        </p:nvSpPr>
        <p:spPr/>
        <p:txBody>
          <a:bodyPr>
            <a:normAutofit fontScale="62500" lnSpcReduction="20000"/>
          </a:bodyPr>
          <a:lstStyle/>
          <a:p>
            <a:pPr marL="45720" indent="0">
              <a:buNone/>
            </a:pPr>
            <a:r>
              <a:rPr lang="es-ES" dirty="0"/>
              <a:t> </a:t>
            </a:r>
            <a:r>
              <a:rPr lang="es-ES" dirty="0" err="1"/>
              <a:t>res.status</a:t>
            </a:r>
            <a:r>
              <a:rPr lang="es-ES" dirty="0"/>
              <a:t>(200).</a:t>
            </a:r>
            <a:r>
              <a:rPr lang="es-ES" dirty="0" err="1"/>
              <a:t>send</a:t>
            </a:r>
            <a:r>
              <a:rPr lang="es-ES" dirty="0"/>
              <a:t>("</a:t>
            </a:r>
            <a:r>
              <a:rPr lang="es-ES" dirty="0" err="1"/>
              <a:t>Hello</a:t>
            </a:r>
            <a:r>
              <a:rPr lang="es-ES" dirty="0"/>
              <a:t> </a:t>
            </a:r>
            <a:r>
              <a:rPr lang="es-ES" dirty="0" err="1"/>
              <a:t>World</a:t>
            </a:r>
            <a:r>
              <a:rPr lang="es-ES" dirty="0"/>
              <a:t>!");</a:t>
            </a:r>
          </a:p>
          <a:p>
            <a:pPr marL="45720" indent="0">
              <a:buNone/>
            </a:pPr>
            <a:r>
              <a:rPr lang="es-ES" dirty="0"/>
              <a:t>});</a:t>
            </a:r>
          </a:p>
          <a:p>
            <a:pPr marL="45720" indent="0">
              <a:buNone/>
            </a:pPr>
            <a:r>
              <a:rPr lang="es-ES" dirty="0" err="1"/>
              <a:t>io.on</a:t>
            </a:r>
            <a:r>
              <a:rPr lang="es-ES" dirty="0"/>
              <a:t>('</a:t>
            </a:r>
            <a:r>
              <a:rPr lang="es-ES" dirty="0" err="1"/>
              <a:t>connection</a:t>
            </a:r>
            <a:r>
              <a:rPr lang="es-ES" dirty="0"/>
              <a:t>', </a:t>
            </a:r>
            <a:r>
              <a:rPr lang="es-ES" dirty="0" err="1"/>
              <a:t>function</a:t>
            </a:r>
            <a:r>
              <a:rPr lang="es-ES" dirty="0"/>
              <a:t>(socket) {</a:t>
            </a:r>
          </a:p>
          <a:p>
            <a:pPr marL="45720" indent="0">
              <a:buNone/>
            </a:pPr>
            <a:r>
              <a:rPr lang="es-ES" dirty="0"/>
              <a:t>  console.log('Alguien se ha conectado con Sockets');</a:t>
            </a:r>
          </a:p>
          <a:p>
            <a:pPr marL="45720" indent="0">
              <a:buNone/>
            </a:pPr>
            <a:r>
              <a:rPr lang="es-ES" dirty="0"/>
              <a:t>  </a:t>
            </a:r>
            <a:r>
              <a:rPr lang="es-ES" dirty="0" err="1"/>
              <a:t>socket.emit</a:t>
            </a:r>
            <a:r>
              <a:rPr lang="es-ES" dirty="0"/>
              <a:t>('</a:t>
            </a:r>
            <a:r>
              <a:rPr lang="es-ES" dirty="0" err="1"/>
              <a:t>messages</a:t>
            </a:r>
            <a:r>
              <a:rPr lang="es-ES" dirty="0"/>
              <a:t>', </a:t>
            </a:r>
            <a:r>
              <a:rPr lang="es-ES" dirty="0" err="1"/>
              <a:t>messages</a:t>
            </a:r>
            <a:r>
              <a:rPr lang="es-ES" dirty="0"/>
              <a:t>);</a:t>
            </a:r>
          </a:p>
          <a:p>
            <a:pPr marL="45720" indent="0">
              <a:buNone/>
            </a:pPr>
            <a:r>
              <a:rPr lang="es-ES" dirty="0"/>
              <a:t>  </a:t>
            </a:r>
            <a:r>
              <a:rPr lang="es-ES" dirty="0" err="1"/>
              <a:t>socket.on</a:t>
            </a:r>
            <a:r>
              <a:rPr lang="es-ES" dirty="0"/>
              <a:t>('new-</a:t>
            </a:r>
            <a:r>
              <a:rPr lang="es-ES" dirty="0" err="1"/>
              <a:t>message</a:t>
            </a:r>
            <a:r>
              <a:rPr lang="es-ES" dirty="0"/>
              <a:t>', </a:t>
            </a:r>
            <a:r>
              <a:rPr lang="es-ES" dirty="0" err="1"/>
              <a:t>function</a:t>
            </a:r>
            <a:r>
              <a:rPr lang="es-ES" dirty="0"/>
              <a:t>(data) {</a:t>
            </a:r>
          </a:p>
          <a:p>
            <a:pPr marL="45720" indent="0">
              <a:buNone/>
            </a:pPr>
            <a:r>
              <a:rPr lang="es-ES" dirty="0"/>
              <a:t>    </a:t>
            </a:r>
            <a:r>
              <a:rPr lang="es-ES" dirty="0" err="1"/>
              <a:t>messages.push</a:t>
            </a:r>
            <a:r>
              <a:rPr lang="es-ES" dirty="0"/>
              <a:t>(data);</a:t>
            </a:r>
          </a:p>
          <a:p>
            <a:pPr marL="45720" indent="0">
              <a:buNone/>
            </a:pPr>
            <a:r>
              <a:rPr lang="es-ES" dirty="0"/>
              <a:t>    </a:t>
            </a:r>
            <a:r>
              <a:rPr lang="es-ES" dirty="0" err="1"/>
              <a:t>io.sockets.emit</a:t>
            </a:r>
            <a:r>
              <a:rPr lang="es-ES" dirty="0"/>
              <a:t>('</a:t>
            </a:r>
            <a:r>
              <a:rPr lang="es-ES" dirty="0" err="1"/>
              <a:t>messages</a:t>
            </a:r>
            <a:r>
              <a:rPr lang="es-ES" dirty="0"/>
              <a:t>', </a:t>
            </a:r>
            <a:r>
              <a:rPr lang="es-ES" dirty="0" err="1"/>
              <a:t>messages</a:t>
            </a:r>
            <a:r>
              <a:rPr lang="es-ES" dirty="0"/>
              <a:t>);</a:t>
            </a:r>
          </a:p>
          <a:p>
            <a:pPr marL="45720" indent="0">
              <a:buNone/>
            </a:pPr>
            <a:r>
              <a:rPr lang="es-ES" dirty="0"/>
              <a:t>  });</a:t>
            </a:r>
          </a:p>
          <a:p>
            <a:pPr marL="45720" indent="0">
              <a:buNone/>
            </a:pPr>
            <a:r>
              <a:rPr lang="es-ES" dirty="0"/>
              <a:t>});</a:t>
            </a:r>
          </a:p>
          <a:p>
            <a:pPr marL="45720" indent="0">
              <a:buNone/>
            </a:pPr>
            <a:r>
              <a:rPr lang="es-ES" dirty="0" err="1"/>
              <a:t>server.listen</a:t>
            </a:r>
            <a:r>
              <a:rPr lang="es-ES" dirty="0"/>
              <a:t>(8080, </a:t>
            </a:r>
            <a:r>
              <a:rPr lang="es-ES" dirty="0" err="1"/>
              <a:t>function</a:t>
            </a:r>
            <a:r>
              <a:rPr lang="es-ES" dirty="0"/>
              <a:t>() {</a:t>
            </a:r>
          </a:p>
          <a:p>
            <a:pPr marL="45720" indent="0">
              <a:buNone/>
            </a:pPr>
            <a:r>
              <a:rPr lang="es-ES" dirty="0"/>
              <a:t>  console.log("Servidor corriendo en http://localhost:8080");</a:t>
            </a:r>
          </a:p>
          <a:p>
            <a:pPr marL="45720" indent="0">
              <a:buNone/>
            </a:pPr>
            <a:r>
              <a:rPr lang="es-ES" dirty="0"/>
              <a:t>});</a:t>
            </a:r>
          </a:p>
        </p:txBody>
      </p:sp>
      <p:sp>
        <p:nvSpPr>
          <p:cNvPr id="5" name="Marcador de pie de página 4">
            <a:extLst>
              <a:ext uri="{FF2B5EF4-FFF2-40B4-BE49-F238E27FC236}">
                <a16:creationId xmlns:a16="http://schemas.microsoft.com/office/drawing/2014/main" id="{E7428C4D-E319-44CF-ABFD-3E6F12EF5E1C}"/>
              </a:ext>
            </a:extLst>
          </p:cNvPr>
          <p:cNvSpPr>
            <a:spLocks noGrp="1"/>
          </p:cNvSpPr>
          <p:nvPr>
            <p:ph type="ftr" sz="quarter" idx="11"/>
          </p:nvPr>
        </p:nvSpPr>
        <p:spPr/>
        <p:txBody>
          <a:bodyPr/>
          <a:lstStyle/>
          <a:p>
            <a:r>
              <a:rPr lang="es-ES"/>
              <a:t>Acceso a Datos. Tema 11. NodeJS y MongoDB</a:t>
            </a:r>
          </a:p>
        </p:txBody>
      </p:sp>
      <p:sp>
        <p:nvSpPr>
          <p:cNvPr id="6" name="Marcador de fecha 5">
            <a:extLst>
              <a:ext uri="{FF2B5EF4-FFF2-40B4-BE49-F238E27FC236}">
                <a16:creationId xmlns:a16="http://schemas.microsoft.com/office/drawing/2014/main" id="{00DCA8C1-4905-4E2B-9701-E1354C126B4B}"/>
              </a:ext>
            </a:extLst>
          </p:cNvPr>
          <p:cNvSpPr>
            <a:spLocks noGrp="1"/>
          </p:cNvSpPr>
          <p:nvPr>
            <p:ph type="dt" sz="half" idx="10"/>
          </p:nvPr>
        </p:nvSpPr>
        <p:spPr/>
        <p:txBody>
          <a:bodyPr/>
          <a:lstStyle/>
          <a:p>
            <a:fld id="{C97CADF9-C653-428F-B7D1-0A13603CA209}" type="datetime1">
              <a:rPr lang="es-ES" smtClean="0"/>
              <a:t>26/07/2021</a:t>
            </a:fld>
            <a:endParaRPr lang="es-ES"/>
          </a:p>
        </p:txBody>
      </p:sp>
      <p:sp>
        <p:nvSpPr>
          <p:cNvPr id="7" name="Marcador de número de diapositiva 6">
            <a:extLst>
              <a:ext uri="{FF2B5EF4-FFF2-40B4-BE49-F238E27FC236}">
                <a16:creationId xmlns:a16="http://schemas.microsoft.com/office/drawing/2014/main" id="{8A9DEC92-12F8-48B5-BFE2-EBDB0750ED78}"/>
              </a:ext>
            </a:extLst>
          </p:cNvPr>
          <p:cNvSpPr>
            <a:spLocks noGrp="1"/>
          </p:cNvSpPr>
          <p:nvPr>
            <p:ph type="sldNum" sz="quarter" idx="12"/>
          </p:nvPr>
        </p:nvSpPr>
        <p:spPr/>
        <p:txBody>
          <a:bodyPr/>
          <a:lstStyle/>
          <a:p>
            <a:fld id="{E4253A2E-9865-4013-9D0B-AE4969F4ED8F}" type="slidenum">
              <a:rPr lang="es-ES" smtClean="0"/>
              <a:t>100</a:t>
            </a:fld>
            <a:endParaRPr lang="es-ES"/>
          </a:p>
        </p:txBody>
      </p:sp>
    </p:spTree>
    <p:extLst>
      <p:ext uri="{BB962C8B-B14F-4D97-AF65-F5344CB8AC3E}">
        <p14:creationId xmlns:p14="http://schemas.microsoft.com/office/powerpoint/2010/main" val="177093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solidFill>
                  <a:schemeClr val="bg2"/>
                </a:solidFill>
                <a:hlinkClick r:id="rId2">
                  <a:extLst>
                    <a:ext uri="{A12FA001-AC4F-418D-AE19-62706E023703}">
                      <ahyp:hlinkClr xmlns:ahyp="http://schemas.microsoft.com/office/drawing/2018/hyperlinkcolor" val="tx"/>
                    </a:ext>
                  </a:extLst>
                </a:hlinkClick>
              </a:rPr>
            </a:br>
            <a:endParaRPr lang="es-ES" dirty="0">
              <a:solidFill>
                <a:schemeClr val="bg2"/>
              </a:solidFill>
            </a:endParaRPr>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101</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32925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0A09148-109E-4027-83D1-BBF409E232B4}"/>
              </a:ext>
            </a:extLst>
          </p:cNvPr>
          <p:cNvSpPr>
            <a:spLocks noGrp="1"/>
          </p:cNvSpPr>
          <p:nvPr>
            <p:ph type="title"/>
          </p:nvPr>
        </p:nvSpPr>
        <p:spPr/>
        <p:txBody>
          <a:bodyPr/>
          <a:lstStyle/>
          <a:p>
            <a:r>
              <a:rPr lang="es-ES" dirty="0"/>
              <a:t>7. Email</a:t>
            </a:r>
          </a:p>
        </p:txBody>
      </p:sp>
      <p:sp>
        <p:nvSpPr>
          <p:cNvPr id="9" name="Marcador de contenido 8">
            <a:extLst>
              <a:ext uri="{FF2B5EF4-FFF2-40B4-BE49-F238E27FC236}">
                <a16:creationId xmlns:a16="http://schemas.microsoft.com/office/drawing/2014/main" id="{43A908FA-C32B-4BEA-9EF8-D0F493624CA6}"/>
              </a:ext>
            </a:extLst>
          </p:cNvPr>
          <p:cNvSpPr>
            <a:spLocks noGrp="1"/>
          </p:cNvSpPr>
          <p:nvPr>
            <p:ph idx="1"/>
          </p:nvPr>
        </p:nvSpPr>
        <p:spPr/>
        <p:txBody>
          <a:bodyPr/>
          <a:lstStyle/>
          <a:p>
            <a:r>
              <a:rPr lang="es-ES" dirty="0"/>
              <a:t>1. Instalar </a:t>
            </a:r>
            <a:r>
              <a:rPr lang="es-ES" dirty="0" err="1"/>
              <a:t>Nodemailer</a:t>
            </a:r>
            <a:endParaRPr lang="es-ES" dirty="0"/>
          </a:p>
          <a:p>
            <a:pPr lvl="1" algn="just"/>
            <a:r>
              <a:rPr lang="es-ES" dirty="0"/>
              <a:t>Para instalar </a:t>
            </a:r>
            <a:r>
              <a:rPr lang="es-ES" dirty="0" err="1"/>
              <a:t>Nodemailer</a:t>
            </a:r>
            <a:r>
              <a:rPr lang="es-ES" dirty="0"/>
              <a:t> corremos la siguiente </a:t>
            </a:r>
            <a:r>
              <a:rPr lang="es-ES" dirty="0" err="1"/>
              <a:t>linea</a:t>
            </a:r>
            <a:r>
              <a:rPr lang="es-ES" dirty="0"/>
              <a:t> en la terminal.</a:t>
            </a:r>
          </a:p>
          <a:p>
            <a:pPr lvl="1" algn="just"/>
            <a:endParaRPr lang="es-ES" dirty="0"/>
          </a:p>
          <a:p>
            <a:pPr lvl="1" algn="just"/>
            <a:r>
              <a:rPr lang="es-ES" dirty="0"/>
              <a:t># </a:t>
            </a:r>
            <a:r>
              <a:rPr lang="es-ES" dirty="0" err="1"/>
              <a:t>npm</a:t>
            </a:r>
            <a:r>
              <a:rPr lang="es-ES" dirty="0"/>
              <a:t> </a:t>
            </a:r>
            <a:r>
              <a:rPr lang="es-ES" dirty="0" err="1"/>
              <a:t>install</a:t>
            </a:r>
            <a:r>
              <a:rPr lang="es-ES" dirty="0"/>
              <a:t> </a:t>
            </a:r>
            <a:r>
              <a:rPr lang="es-ES" dirty="0" err="1"/>
              <a:t>nodemailer</a:t>
            </a:r>
            <a:endParaRPr lang="es-ES" dirty="0"/>
          </a:p>
        </p:txBody>
      </p:sp>
      <p:sp>
        <p:nvSpPr>
          <p:cNvPr id="5" name="Marcador de pie de página 4">
            <a:extLst>
              <a:ext uri="{FF2B5EF4-FFF2-40B4-BE49-F238E27FC236}">
                <a16:creationId xmlns:a16="http://schemas.microsoft.com/office/drawing/2014/main" id="{0508DBE9-2DEB-4C92-90F1-57A669271318}"/>
              </a:ext>
            </a:extLst>
          </p:cNvPr>
          <p:cNvSpPr>
            <a:spLocks noGrp="1"/>
          </p:cNvSpPr>
          <p:nvPr>
            <p:ph type="ftr" sz="quarter" idx="11"/>
          </p:nvPr>
        </p:nvSpPr>
        <p:spPr/>
        <p:txBody>
          <a:bodyPr/>
          <a:lstStyle/>
          <a:p>
            <a:r>
              <a:rPr lang="es-ES"/>
              <a:t>Acceso a Datos. Tema 11. NodeJS y MongoDB</a:t>
            </a:r>
          </a:p>
        </p:txBody>
      </p:sp>
      <p:sp>
        <p:nvSpPr>
          <p:cNvPr id="6" name="Marcador de fecha 5">
            <a:extLst>
              <a:ext uri="{FF2B5EF4-FFF2-40B4-BE49-F238E27FC236}">
                <a16:creationId xmlns:a16="http://schemas.microsoft.com/office/drawing/2014/main" id="{7014C92E-8497-4CA1-8423-10F73D25B167}"/>
              </a:ext>
            </a:extLst>
          </p:cNvPr>
          <p:cNvSpPr>
            <a:spLocks noGrp="1"/>
          </p:cNvSpPr>
          <p:nvPr>
            <p:ph type="dt" sz="half" idx="10"/>
          </p:nvPr>
        </p:nvSpPr>
        <p:spPr/>
        <p:txBody>
          <a:bodyPr/>
          <a:lstStyle/>
          <a:p>
            <a:fld id="{C97CADF9-C653-428F-B7D1-0A13603CA209}" type="datetime1">
              <a:rPr lang="es-ES" smtClean="0"/>
              <a:t>26/07/2021</a:t>
            </a:fld>
            <a:endParaRPr lang="es-ES"/>
          </a:p>
        </p:txBody>
      </p:sp>
      <p:sp>
        <p:nvSpPr>
          <p:cNvPr id="7" name="Marcador de número de diapositiva 6">
            <a:extLst>
              <a:ext uri="{FF2B5EF4-FFF2-40B4-BE49-F238E27FC236}">
                <a16:creationId xmlns:a16="http://schemas.microsoft.com/office/drawing/2014/main" id="{F0D08E53-055E-4E83-AAF3-6DA11C4FDF4D}"/>
              </a:ext>
            </a:extLst>
          </p:cNvPr>
          <p:cNvSpPr>
            <a:spLocks noGrp="1"/>
          </p:cNvSpPr>
          <p:nvPr>
            <p:ph type="sldNum" sz="quarter" idx="12"/>
          </p:nvPr>
        </p:nvSpPr>
        <p:spPr/>
        <p:txBody>
          <a:bodyPr/>
          <a:lstStyle/>
          <a:p>
            <a:fld id="{E4253A2E-9865-4013-9D0B-AE4969F4ED8F}" type="slidenum">
              <a:rPr lang="es-ES" smtClean="0"/>
              <a:t>102</a:t>
            </a:fld>
            <a:endParaRPr lang="es-ES"/>
          </a:p>
        </p:txBody>
      </p:sp>
    </p:spTree>
    <p:extLst>
      <p:ext uri="{BB962C8B-B14F-4D97-AF65-F5344CB8AC3E}">
        <p14:creationId xmlns:p14="http://schemas.microsoft.com/office/powerpoint/2010/main" val="361253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105BB-10D3-489E-99B0-AEF313135E41}"/>
              </a:ext>
            </a:extLst>
          </p:cNvPr>
          <p:cNvSpPr>
            <a:spLocks noGrp="1"/>
          </p:cNvSpPr>
          <p:nvPr>
            <p:ph type="title"/>
          </p:nvPr>
        </p:nvSpPr>
        <p:spPr/>
        <p:txBody>
          <a:bodyPr/>
          <a:lstStyle/>
          <a:p>
            <a:r>
              <a:rPr lang="es-ES" dirty="0"/>
              <a:t>7. Email</a:t>
            </a:r>
          </a:p>
        </p:txBody>
      </p:sp>
      <p:sp>
        <p:nvSpPr>
          <p:cNvPr id="3" name="Marcador de contenido 2">
            <a:extLst>
              <a:ext uri="{FF2B5EF4-FFF2-40B4-BE49-F238E27FC236}">
                <a16:creationId xmlns:a16="http://schemas.microsoft.com/office/drawing/2014/main" id="{7ACED111-6929-497B-93F3-302675D1FED5}"/>
              </a:ext>
            </a:extLst>
          </p:cNvPr>
          <p:cNvSpPr>
            <a:spLocks noGrp="1"/>
          </p:cNvSpPr>
          <p:nvPr>
            <p:ph idx="1"/>
          </p:nvPr>
        </p:nvSpPr>
        <p:spPr/>
        <p:txBody>
          <a:bodyPr>
            <a:normAutofit fontScale="47500" lnSpcReduction="20000"/>
          </a:bodyPr>
          <a:lstStyle/>
          <a:p>
            <a:r>
              <a:rPr lang="es-ES" dirty="0"/>
              <a:t>2. Requerir El Paquete y Crear un Objeto de </a:t>
            </a:r>
            <a:r>
              <a:rPr lang="es-ES" dirty="0" err="1"/>
              <a:t>Tranporte</a:t>
            </a:r>
            <a:endParaRPr lang="es-ES" dirty="0"/>
          </a:p>
          <a:p>
            <a:pPr marL="45720" indent="0">
              <a:buNone/>
            </a:pPr>
            <a:r>
              <a:rPr lang="es-ES" dirty="0"/>
              <a:t>//Requerimos el paquete</a:t>
            </a:r>
          </a:p>
          <a:p>
            <a:pPr marL="45720" indent="0">
              <a:buNone/>
            </a:pPr>
            <a:r>
              <a:rPr lang="es-ES" dirty="0" err="1"/>
              <a:t>var</a:t>
            </a:r>
            <a:r>
              <a:rPr lang="es-ES" dirty="0"/>
              <a:t> </a:t>
            </a:r>
            <a:r>
              <a:rPr lang="es-ES" dirty="0" err="1"/>
              <a:t>nodemailer</a:t>
            </a:r>
            <a:r>
              <a:rPr lang="es-ES" dirty="0"/>
              <a:t> = </a:t>
            </a:r>
            <a:r>
              <a:rPr lang="es-ES" dirty="0" err="1"/>
              <a:t>require</a:t>
            </a:r>
            <a:r>
              <a:rPr lang="es-ES" dirty="0"/>
              <a:t>('</a:t>
            </a:r>
            <a:r>
              <a:rPr lang="es-ES" dirty="0" err="1"/>
              <a:t>nodemailer</a:t>
            </a:r>
            <a:r>
              <a:rPr lang="es-ES" dirty="0"/>
              <a:t>');</a:t>
            </a:r>
          </a:p>
          <a:p>
            <a:endParaRPr lang="es-ES" dirty="0"/>
          </a:p>
          <a:p>
            <a:pPr marL="45720" indent="0">
              <a:buNone/>
            </a:pPr>
            <a:r>
              <a:rPr lang="es-ES" dirty="0"/>
              <a:t>//Creamos el objeto de transporte</a:t>
            </a:r>
          </a:p>
          <a:p>
            <a:pPr marL="45720" indent="0">
              <a:buNone/>
            </a:pPr>
            <a:r>
              <a:rPr lang="es-ES" dirty="0" err="1"/>
              <a:t>var</a:t>
            </a:r>
            <a:r>
              <a:rPr lang="es-ES" dirty="0"/>
              <a:t> </a:t>
            </a:r>
            <a:r>
              <a:rPr lang="es-ES" dirty="0" err="1"/>
              <a:t>transporter</a:t>
            </a:r>
            <a:r>
              <a:rPr lang="es-ES" dirty="0"/>
              <a:t> = </a:t>
            </a:r>
            <a:r>
              <a:rPr lang="es-ES" dirty="0" err="1"/>
              <a:t>nodemailer.createTransport</a:t>
            </a:r>
            <a:r>
              <a:rPr lang="es-ES" dirty="0"/>
              <a:t>({</a:t>
            </a:r>
          </a:p>
          <a:p>
            <a:pPr marL="365760" lvl="1" indent="0">
              <a:buNone/>
            </a:pPr>
            <a:r>
              <a:rPr lang="en-US" dirty="0"/>
              <a:t> host: 'smtp.gmail.com',</a:t>
            </a:r>
          </a:p>
          <a:p>
            <a:pPr marL="365760" lvl="1" indent="0">
              <a:buNone/>
            </a:pPr>
            <a:r>
              <a:rPr lang="en-US" dirty="0"/>
              <a:t>  port: 465,</a:t>
            </a:r>
          </a:p>
          <a:p>
            <a:pPr marL="365760" lvl="1" indent="0">
              <a:buNone/>
            </a:pPr>
            <a:r>
              <a:rPr lang="en-US" dirty="0"/>
              <a:t>  secure: true, // use SSL</a:t>
            </a:r>
          </a:p>
          <a:p>
            <a:pPr marL="45720" indent="0">
              <a:buNone/>
            </a:pPr>
            <a:r>
              <a:rPr lang="es-ES" dirty="0"/>
              <a:t>  </a:t>
            </a:r>
            <a:r>
              <a:rPr lang="es-ES" dirty="0" err="1"/>
              <a:t>auth</a:t>
            </a:r>
            <a:r>
              <a:rPr lang="es-ES" dirty="0"/>
              <a:t>: {</a:t>
            </a:r>
          </a:p>
          <a:p>
            <a:pPr marL="45720" indent="0">
              <a:buNone/>
            </a:pPr>
            <a:r>
              <a:rPr lang="es-ES" dirty="0"/>
              <a:t>    </a:t>
            </a:r>
            <a:r>
              <a:rPr lang="es-ES" dirty="0" err="1"/>
              <a:t>user</a:t>
            </a:r>
            <a:r>
              <a:rPr lang="es-ES" dirty="0"/>
              <a:t>: 'tucorreo@gmail.com',</a:t>
            </a:r>
          </a:p>
          <a:p>
            <a:pPr marL="45720" indent="0">
              <a:buNone/>
            </a:pPr>
            <a:r>
              <a:rPr lang="es-ES" dirty="0"/>
              <a:t>    </a:t>
            </a:r>
            <a:r>
              <a:rPr lang="es-ES" dirty="0" err="1"/>
              <a:t>pass</a:t>
            </a:r>
            <a:r>
              <a:rPr lang="es-ES" dirty="0"/>
              <a:t>: '</a:t>
            </a:r>
            <a:r>
              <a:rPr lang="es-ES" dirty="0" err="1"/>
              <a:t>tucontraseña</a:t>
            </a:r>
            <a:r>
              <a:rPr lang="es-ES" dirty="0"/>
              <a:t>'</a:t>
            </a:r>
          </a:p>
          <a:p>
            <a:pPr marL="45720" indent="0">
              <a:buNone/>
            </a:pPr>
            <a:r>
              <a:rPr lang="es-ES" dirty="0"/>
              <a:t>  }</a:t>
            </a:r>
          </a:p>
          <a:p>
            <a:pPr marL="45720" indent="0">
              <a:buNone/>
            </a:pPr>
            <a:r>
              <a:rPr lang="es-ES" dirty="0"/>
              <a:t>});</a:t>
            </a:r>
          </a:p>
        </p:txBody>
      </p:sp>
      <p:sp>
        <p:nvSpPr>
          <p:cNvPr id="4" name="Marcador de pie de página 3">
            <a:extLst>
              <a:ext uri="{FF2B5EF4-FFF2-40B4-BE49-F238E27FC236}">
                <a16:creationId xmlns:a16="http://schemas.microsoft.com/office/drawing/2014/main" id="{C3FD3CE2-C87D-485B-9170-923A98B8B84B}"/>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E12F6B5-57B4-49BB-89C8-931EE260F30A}"/>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AD5F531-8D68-49D9-95D9-89824C57CDEC}"/>
              </a:ext>
            </a:extLst>
          </p:cNvPr>
          <p:cNvSpPr>
            <a:spLocks noGrp="1"/>
          </p:cNvSpPr>
          <p:nvPr>
            <p:ph type="sldNum" sz="quarter" idx="12"/>
          </p:nvPr>
        </p:nvSpPr>
        <p:spPr/>
        <p:txBody>
          <a:bodyPr/>
          <a:lstStyle/>
          <a:p>
            <a:fld id="{E4253A2E-9865-4013-9D0B-AE4969F4ED8F}" type="slidenum">
              <a:rPr lang="es-ES" smtClean="0"/>
              <a:t>103</a:t>
            </a:fld>
            <a:endParaRPr lang="es-ES"/>
          </a:p>
        </p:txBody>
      </p:sp>
    </p:spTree>
    <p:extLst>
      <p:ext uri="{BB962C8B-B14F-4D97-AF65-F5344CB8AC3E}">
        <p14:creationId xmlns:p14="http://schemas.microsoft.com/office/powerpoint/2010/main" val="242968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105BB-10D3-489E-99B0-AEF313135E41}"/>
              </a:ext>
            </a:extLst>
          </p:cNvPr>
          <p:cNvSpPr>
            <a:spLocks noGrp="1"/>
          </p:cNvSpPr>
          <p:nvPr>
            <p:ph type="title"/>
          </p:nvPr>
        </p:nvSpPr>
        <p:spPr/>
        <p:txBody>
          <a:bodyPr/>
          <a:lstStyle/>
          <a:p>
            <a:r>
              <a:rPr lang="es-ES" dirty="0"/>
              <a:t>7. Email</a:t>
            </a:r>
          </a:p>
        </p:txBody>
      </p:sp>
      <p:sp>
        <p:nvSpPr>
          <p:cNvPr id="3" name="Marcador de contenido 2">
            <a:extLst>
              <a:ext uri="{FF2B5EF4-FFF2-40B4-BE49-F238E27FC236}">
                <a16:creationId xmlns:a16="http://schemas.microsoft.com/office/drawing/2014/main" id="{7ACED111-6929-497B-93F3-302675D1FED5}"/>
              </a:ext>
            </a:extLst>
          </p:cNvPr>
          <p:cNvSpPr>
            <a:spLocks noGrp="1"/>
          </p:cNvSpPr>
          <p:nvPr>
            <p:ph idx="1"/>
          </p:nvPr>
        </p:nvSpPr>
        <p:spPr/>
        <p:txBody>
          <a:bodyPr>
            <a:normAutofit/>
          </a:bodyPr>
          <a:lstStyle/>
          <a:p>
            <a:r>
              <a:rPr lang="es-ES" dirty="0"/>
              <a:t>3. Preparar El Mensaje Del Correo</a:t>
            </a:r>
          </a:p>
          <a:p>
            <a:pPr marL="45720" indent="0">
              <a:buNone/>
            </a:pPr>
            <a:r>
              <a:rPr lang="es-ES" dirty="0" err="1"/>
              <a:t>var</a:t>
            </a:r>
            <a:r>
              <a:rPr lang="es-ES" dirty="0"/>
              <a:t> mensaje = "Hola desde </a:t>
            </a:r>
            <a:r>
              <a:rPr lang="es-ES" dirty="0" err="1"/>
              <a:t>nodejs</a:t>
            </a:r>
            <a:r>
              <a:rPr lang="es-ES" dirty="0"/>
              <a:t>...";</a:t>
            </a:r>
          </a:p>
        </p:txBody>
      </p:sp>
      <p:sp>
        <p:nvSpPr>
          <p:cNvPr id="4" name="Marcador de pie de página 3">
            <a:extLst>
              <a:ext uri="{FF2B5EF4-FFF2-40B4-BE49-F238E27FC236}">
                <a16:creationId xmlns:a16="http://schemas.microsoft.com/office/drawing/2014/main" id="{C3FD3CE2-C87D-485B-9170-923A98B8B84B}"/>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E12F6B5-57B4-49BB-89C8-931EE260F30A}"/>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AD5F531-8D68-49D9-95D9-89824C57CDEC}"/>
              </a:ext>
            </a:extLst>
          </p:cNvPr>
          <p:cNvSpPr>
            <a:spLocks noGrp="1"/>
          </p:cNvSpPr>
          <p:nvPr>
            <p:ph type="sldNum" sz="quarter" idx="12"/>
          </p:nvPr>
        </p:nvSpPr>
        <p:spPr/>
        <p:txBody>
          <a:bodyPr/>
          <a:lstStyle/>
          <a:p>
            <a:fld id="{E4253A2E-9865-4013-9D0B-AE4969F4ED8F}" type="slidenum">
              <a:rPr lang="es-ES" smtClean="0"/>
              <a:t>104</a:t>
            </a:fld>
            <a:endParaRPr lang="es-ES"/>
          </a:p>
        </p:txBody>
      </p:sp>
    </p:spTree>
    <p:extLst>
      <p:ext uri="{BB962C8B-B14F-4D97-AF65-F5344CB8AC3E}">
        <p14:creationId xmlns:p14="http://schemas.microsoft.com/office/powerpoint/2010/main" val="42430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F1E74-E925-43AC-AC63-C2E074CA0AD8}"/>
              </a:ext>
            </a:extLst>
          </p:cNvPr>
          <p:cNvSpPr>
            <a:spLocks noGrp="1"/>
          </p:cNvSpPr>
          <p:nvPr>
            <p:ph type="title"/>
          </p:nvPr>
        </p:nvSpPr>
        <p:spPr/>
        <p:txBody>
          <a:bodyPr/>
          <a:lstStyle/>
          <a:p>
            <a:r>
              <a:rPr lang="es-ES" dirty="0"/>
              <a:t>7. Email</a:t>
            </a:r>
          </a:p>
        </p:txBody>
      </p:sp>
      <p:sp>
        <p:nvSpPr>
          <p:cNvPr id="3" name="Marcador de contenido 2">
            <a:extLst>
              <a:ext uri="{FF2B5EF4-FFF2-40B4-BE49-F238E27FC236}">
                <a16:creationId xmlns:a16="http://schemas.microsoft.com/office/drawing/2014/main" id="{CD2566BE-6597-45A2-BAFB-196FD56D5E08}"/>
              </a:ext>
            </a:extLst>
          </p:cNvPr>
          <p:cNvSpPr>
            <a:spLocks noGrp="1"/>
          </p:cNvSpPr>
          <p:nvPr>
            <p:ph idx="1"/>
          </p:nvPr>
        </p:nvSpPr>
        <p:spPr/>
        <p:txBody>
          <a:bodyPr>
            <a:normAutofit/>
          </a:bodyPr>
          <a:lstStyle/>
          <a:p>
            <a:r>
              <a:rPr lang="es-ES" dirty="0"/>
              <a:t>4. Crear El Objeto de Opciones Con La Información Correspondiente </a:t>
            </a:r>
          </a:p>
          <a:p>
            <a:pPr marL="45720" indent="0">
              <a:buNone/>
            </a:pPr>
            <a:r>
              <a:rPr lang="es-ES" dirty="0" err="1"/>
              <a:t>var</a:t>
            </a:r>
            <a:r>
              <a:rPr lang="es-ES" dirty="0"/>
              <a:t> </a:t>
            </a:r>
            <a:r>
              <a:rPr lang="es-ES" dirty="0" err="1"/>
              <a:t>mailOptions</a:t>
            </a:r>
            <a:r>
              <a:rPr lang="es-ES" dirty="0"/>
              <a:t> = {</a:t>
            </a:r>
          </a:p>
          <a:p>
            <a:pPr marL="45720" indent="0">
              <a:buNone/>
            </a:pPr>
            <a:r>
              <a:rPr lang="es-ES" dirty="0"/>
              <a:t>  </a:t>
            </a:r>
            <a:r>
              <a:rPr lang="es-ES" dirty="0" err="1"/>
              <a:t>from</a:t>
            </a:r>
            <a:r>
              <a:rPr lang="es-ES" dirty="0"/>
              <a:t>: 'tucorreo@gmail.com',</a:t>
            </a:r>
          </a:p>
          <a:p>
            <a:pPr marL="45720" indent="0">
              <a:buNone/>
            </a:pPr>
            <a:r>
              <a:rPr lang="es-ES" dirty="0"/>
              <a:t>  </a:t>
            </a:r>
            <a:r>
              <a:rPr lang="es-ES" dirty="0" err="1"/>
              <a:t>to</a:t>
            </a:r>
            <a:r>
              <a:rPr lang="es-ES" dirty="0"/>
              <a:t>: 'mi-amigo@yahoo.com',</a:t>
            </a:r>
          </a:p>
          <a:p>
            <a:pPr marL="45720" indent="0">
              <a:buNone/>
            </a:pPr>
            <a:r>
              <a:rPr lang="es-ES" dirty="0"/>
              <a:t>  </a:t>
            </a:r>
            <a:r>
              <a:rPr lang="es-ES" dirty="0" err="1"/>
              <a:t>subject</a:t>
            </a:r>
            <a:r>
              <a:rPr lang="es-ES" dirty="0"/>
              <a:t>: 'Asunto Del Correo',</a:t>
            </a:r>
          </a:p>
          <a:p>
            <a:pPr marL="45720" indent="0">
              <a:buNone/>
            </a:pPr>
            <a:r>
              <a:rPr lang="es-ES" dirty="0"/>
              <a:t>  </a:t>
            </a:r>
            <a:r>
              <a:rPr lang="es-ES" dirty="0" err="1"/>
              <a:t>text</a:t>
            </a:r>
            <a:r>
              <a:rPr lang="es-ES" dirty="0"/>
              <a:t>: mensaje</a:t>
            </a:r>
          </a:p>
          <a:p>
            <a:pPr marL="45720" indent="0">
              <a:buNone/>
            </a:pPr>
            <a:r>
              <a:rPr lang="es-ES" dirty="0"/>
              <a:t>};</a:t>
            </a:r>
          </a:p>
        </p:txBody>
      </p:sp>
      <p:sp>
        <p:nvSpPr>
          <p:cNvPr id="4" name="Marcador de pie de página 3">
            <a:extLst>
              <a:ext uri="{FF2B5EF4-FFF2-40B4-BE49-F238E27FC236}">
                <a16:creationId xmlns:a16="http://schemas.microsoft.com/office/drawing/2014/main" id="{64138190-2AAB-4153-ADDC-84C33ADBEEA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DEBA24A-9C7E-45F7-8AF1-DA593B3B8A58}"/>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A4531EF-98BA-48CD-BBD8-3DC36CB82059}"/>
              </a:ext>
            </a:extLst>
          </p:cNvPr>
          <p:cNvSpPr>
            <a:spLocks noGrp="1"/>
          </p:cNvSpPr>
          <p:nvPr>
            <p:ph type="sldNum" sz="quarter" idx="12"/>
          </p:nvPr>
        </p:nvSpPr>
        <p:spPr/>
        <p:txBody>
          <a:bodyPr/>
          <a:lstStyle/>
          <a:p>
            <a:fld id="{E4253A2E-9865-4013-9D0B-AE4969F4ED8F}" type="slidenum">
              <a:rPr lang="es-ES" smtClean="0"/>
              <a:t>105</a:t>
            </a:fld>
            <a:endParaRPr lang="es-ES"/>
          </a:p>
        </p:txBody>
      </p:sp>
    </p:spTree>
    <p:extLst>
      <p:ext uri="{BB962C8B-B14F-4D97-AF65-F5344CB8AC3E}">
        <p14:creationId xmlns:p14="http://schemas.microsoft.com/office/powerpoint/2010/main" val="412951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4BC21-6228-4B34-B4BD-790BA5955417}"/>
              </a:ext>
            </a:extLst>
          </p:cNvPr>
          <p:cNvSpPr>
            <a:spLocks noGrp="1"/>
          </p:cNvSpPr>
          <p:nvPr>
            <p:ph type="title"/>
          </p:nvPr>
        </p:nvSpPr>
        <p:spPr/>
        <p:txBody>
          <a:bodyPr/>
          <a:lstStyle/>
          <a:p>
            <a:r>
              <a:rPr lang="es-ES" dirty="0"/>
              <a:t>7. Email</a:t>
            </a:r>
          </a:p>
        </p:txBody>
      </p:sp>
      <p:sp>
        <p:nvSpPr>
          <p:cNvPr id="3" name="Marcador de contenido 2">
            <a:extLst>
              <a:ext uri="{FF2B5EF4-FFF2-40B4-BE49-F238E27FC236}">
                <a16:creationId xmlns:a16="http://schemas.microsoft.com/office/drawing/2014/main" id="{2E4CB04A-7784-446B-8D3F-4379CB0A2828}"/>
              </a:ext>
            </a:extLst>
          </p:cNvPr>
          <p:cNvSpPr>
            <a:spLocks noGrp="1"/>
          </p:cNvSpPr>
          <p:nvPr>
            <p:ph idx="1"/>
          </p:nvPr>
        </p:nvSpPr>
        <p:spPr/>
        <p:txBody>
          <a:bodyPr>
            <a:normAutofit lnSpcReduction="10000"/>
          </a:bodyPr>
          <a:lstStyle/>
          <a:p>
            <a:r>
              <a:rPr lang="es-ES" dirty="0"/>
              <a:t>5. Enviar El Correo</a:t>
            </a:r>
          </a:p>
          <a:p>
            <a:pPr marL="45720" indent="0">
              <a:buNone/>
            </a:pPr>
            <a:r>
              <a:rPr lang="es-ES" dirty="0" err="1"/>
              <a:t>transporter.sendMail</a:t>
            </a:r>
            <a:r>
              <a:rPr lang="es-ES" dirty="0"/>
              <a:t>(</a:t>
            </a:r>
            <a:r>
              <a:rPr lang="es-ES" dirty="0" err="1"/>
              <a:t>mailOptions</a:t>
            </a:r>
            <a:r>
              <a:rPr lang="es-ES" dirty="0"/>
              <a:t>, </a:t>
            </a:r>
            <a:r>
              <a:rPr lang="es-ES" dirty="0" err="1"/>
              <a:t>function</a:t>
            </a:r>
            <a:r>
              <a:rPr lang="es-ES" dirty="0"/>
              <a:t>(error, </a:t>
            </a:r>
            <a:r>
              <a:rPr lang="es-ES" dirty="0" err="1"/>
              <a:t>info</a:t>
            </a:r>
            <a:r>
              <a:rPr lang="es-ES" dirty="0"/>
              <a:t>){</a:t>
            </a:r>
          </a:p>
          <a:p>
            <a:pPr marL="45720" indent="0">
              <a:buNone/>
            </a:pPr>
            <a:r>
              <a:rPr lang="es-ES" dirty="0"/>
              <a:t>  </a:t>
            </a:r>
            <a:r>
              <a:rPr lang="es-ES" dirty="0" err="1"/>
              <a:t>if</a:t>
            </a:r>
            <a:r>
              <a:rPr lang="es-ES" dirty="0"/>
              <a:t> (error) {</a:t>
            </a:r>
          </a:p>
          <a:p>
            <a:pPr marL="45720" indent="0">
              <a:buNone/>
            </a:pPr>
            <a:r>
              <a:rPr lang="es-ES" dirty="0"/>
              <a:t>    console.log(error);</a:t>
            </a:r>
          </a:p>
          <a:p>
            <a:pPr marL="45720" indent="0">
              <a:buNone/>
            </a:pPr>
            <a:r>
              <a:rPr lang="es-ES" dirty="0"/>
              <a:t>  } </a:t>
            </a:r>
            <a:r>
              <a:rPr lang="es-ES" dirty="0" err="1"/>
              <a:t>else</a:t>
            </a:r>
            <a:r>
              <a:rPr lang="es-ES" dirty="0"/>
              <a:t> {</a:t>
            </a:r>
          </a:p>
          <a:p>
            <a:pPr marL="45720" indent="0">
              <a:buNone/>
            </a:pPr>
            <a:r>
              <a:rPr lang="es-ES" dirty="0"/>
              <a:t>    console.log('Email enviado: ' + </a:t>
            </a:r>
            <a:r>
              <a:rPr lang="es-ES" dirty="0" err="1"/>
              <a:t>info.response</a:t>
            </a:r>
            <a:r>
              <a:rPr lang="es-ES" dirty="0"/>
              <a:t>);</a:t>
            </a:r>
          </a:p>
          <a:p>
            <a:pPr marL="45720" indent="0">
              <a:buNone/>
            </a:pPr>
            <a:r>
              <a:rPr lang="es-ES" dirty="0"/>
              <a:t>  }</a:t>
            </a:r>
          </a:p>
          <a:p>
            <a:pPr marL="45720" indent="0">
              <a:buNone/>
            </a:pPr>
            <a:r>
              <a:rPr lang="es-ES" dirty="0"/>
              <a:t>});</a:t>
            </a:r>
          </a:p>
        </p:txBody>
      </p:sp>
      <p:sp>
        <p:nvSpPr>
          <p:cNvPr id="4" name="Marcador de pie de página 3">
            <a:extLst>
              <a:ext uri="{FF2B5EF4-FFF2-40B4-BE49-F238E27FC236}">
                <a16:creationId xmlns:a16="http://schemas.microsoft.com/office/drawing/2014/main" id="{4F8A80D2-9D5B-402D-8EC8-81230431872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E357A900-E4C0-4477-9879-47433551111E}"/>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964ED145-9995-442C-86F1-BCEFD9F3CC87}"/>
              </a:ext>
            </a:extLst>
          </p:cNvPr>
          <p:cNvSpPr>
            <a:spLocks noGrp="1"/>
          </p:cNvSpPr>
          <p:nvPr>
            <p:ph type="sldNum" sz="quarter" idx="12"/>
          </p:nvPr>
        </p:nvSpPr>
        <p:spPr/>
        <p:txBody>
          <a:bodyPr/>
          <a:lstStyle/>
          <a:p>
            <a:fld id="{E4253A2E-9865-4013-9D0B-AE4969F4ED8F}" type="slidenum">
              <a:rPr lang="es-ES" smtClean="0"/>
              <a:t>106</a:t>
            </a:fld>
            <a:endParaRPr lang="es-ES"/>
          </a:p>
        </p:txBody>
      </p:sp>
    </p:spTree>
    <p:extLst>
      <p:ext uri="{BB962C8B-B14F-4D97-AF65-F5344CB8AC3E}">
        <p14:creationId xmlns:p14="http://schemas.microsoft.com/office/powerpoint/2010/main" val="39769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7. Email</a:t>
            </a:r>
          </a:p>
        </p:txBody>
      </p:sp>
      <p:sp>
        <p:nvSpPr>
          <p:cNvPr id="3" name="Marcador de contenido 2"/>
          <p:cNvSpPr>
            <a:spLocks noGrp="1"/>
          </p:cNvSpPr>
          <p:nvPr>
            <p:ph idx="1"/>
          </p:nvPr>
        </p:nvSpPr>
        <p:spPr/>
        <p:txBody>
          <a:bodyPr/>
          <a:lstStyle/>
          <a:p>
            <a:r>
              <a:rPr lang="es-ES" dirty="0"/>
              <a:t>Se debe dar permisos a la aplicación para enviar correos con Gmail: </a:t>
            </a:r>
            <a:r>
              <a:rPr lang="es-ES" u="sng" dirty="0">
                <a:hlinkClick r:id="rId2"/>
              </a:rPr>
              <a:t>myaccount.google.com/</a:t>
            </a:r>
            <a:r>
              <a:rPr lang="es-ES" u="sng" dirty="0" err="1">
                <a:hlinkClick r:id="rId2"/>
              </a:rPr>
              <a:t>lesssecureapps?pli</a:t>
            </a:r>
            <a:r>
              <a:rPr lang="es-ES" u="sng" dirty="0">
                <a:hlinkClick r:id="rId2"/>
              </a:rPr>
              <a:t>=1&amp;rapt=AEjHL4OYiTz6jZO-a4jrG5KeOBkbACX-3z2HU1LGviFFBRkmloXA83mwJH21ATeLiw6iFVX29lwTFDFAxWTIfcsYYQYdG3QXhQ</a:t>
            </a:r>
            <a:endParaRPr lang="es-ES" u="sng" dirty="0"/>
          </a:p>
          <a:p>
            <a:endParaRPr lang="es-ES" dirty="0"/>
          </a:p>
        </p:txBody>
      </p:sp>
      <p:sp>
        <p:nvSpPr>
          <p:cNvPr id="4" name="Marcador de pie de página 3"/>
          <p:cNvSpPr>
            <a:spLocks noGrp="1"/>
          </p:cNvSpPr>
          <p:nvPr>
            <p:ph type="ftr" sz="quarter" idx="11"/>
          </p:nvPr>
        </p:nvSpPr>
        <p:spPr/>
        <p:txBody>
          <a:bodyPr/>
          <a:lstStyle/>
          <a:p>
            <a:r>
              <a:rPr lang="es-ES"/>
              <a:t>Acceso a Datos. Tema 11. NodeJS y MongoDB</a:t>
            </a:r>
          </a:p>
        </p:txBody>
      </p:sp>
      <p:sp>
        <p:nvSpPr>
          <p:cNvPr id="5" name="Marcador de fecha 4"/>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p:cNvSpPr>
            <a:spLocks noGrp="1"/>
          </p:cNvSpPr>
          <p:nvPr>
            <p:ph type="sldNum" sz="quarter" idx="12"/>
          </p:nvPr>
        </p:nvSpPr>
        <p:spPr/>
        <p:txBody>
          <a:bodyPr/>
          <a:lstStyle/>
          <a:p>
            <a:fld id="{E4253A2E-9865-4013-9D0B-AE4969F4ED8F}" type="slidenum">
              <a:rPr lang="es-ES" smtClean="0"/>
              <a:t>107</a:t>
            </a:fld>
            <a:endParaRPr lang="es-ES"/>
          </a:p>
        </p:txBody>
      </p:sp>
      <p:pic>
        <p:nvPicPr>
          <p:cNvPr id="7" name="Imagen 6"/>
          <p:cNvPicPr>
            <a:picLocks noChangeAspect="1"/>
          </p:cNvPicPr>
          <p:nvPr/>
        </p:nvPicPr>
        <p:blipFill>
          <a:blip r:embed="rId3"/>
          <a:stretch>
            <a:fillRect/>
          </a:stretch>
        </p:blipFill>
        <p:spPr>
          <a:xfrm>
            <a:off x="7099267" y="3383184"/>
            <a:ext cx="4502784" cy="3037471"/>
          </a:xfrm>
          <a:prstGeom prst="rect">
            <a:avLst/>
          </a:prstGeom>
        </p:spPr>
      </p:pic>
    </p:spTree>
    <p:extLst>
      <p:ext uri="{BB962C8B-B14F-4D97-AF65-F5344CB8AC3E}">
        <p14:creationId xmlns:p14="http://schemas.microsoft.com/office/powerpoint/2010/main" val="32821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solidFill>
                  <a:schemeClr val="bg2"/>
                </a:solidFill>
                <a:hlinkClick r:id="rId2">
                  <a:extLst>
                    <a:ext uri="{A12FA001-AC4F-418D-AE19-62706E023703}">
                      <ahyp:hlinkClr xmlns:ahyp="http://schemas.microsoft.com/office/drawing/2018/hyperlinkcolor" val="tx"/>
                    </a:ext>
                  </a:extLst>
                </a:hlinkClick>
              </a:rPr>
            </a:br>
            <a:endParaRPr lang="es-ES" dirty="0">
              <a:solidFill>
                <a:schemeClr val="bg2"/>
              </a:solidFill>
            </a:endParaRPr>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108</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23776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CD48F-D987-4139-B84C-8CF6E1EE0DDB}"/>
              </a:ext>
            </a:extLst>
          </p:cNvPr>
          <p:cNvSpPr>
            <a:spLocks noGrp="1"/>
          </p:cNvSpPr>
          <p:nvPr>
            <p:ph type="title"/>
          </p:nvPr>
        </p:nvSpPr>
        <p:spPr/>
        <p:txBody>
          <a:bodyPr/>
          <a:lstStyle/>
          <a:p>
            <a:r>
              <a:rPr lang="es-ES" dirty="0"/>
              <a:t>8. Subir archivos</a:t>
            </a:r>
          </a:p>
        </p:txBody>
      </p:sp>
      <p:sp>
        <p:nvSpPr>
          <p:cNvPr id="3" name="Marcador de contenido 2">
            <a:extLst>
              <a:ext uri="{FF2B5EF4-FFF2-40B4-BE49-F238E27FC236}">
                <a16:creationId xmlns:a16="http://schemas.microsoft.com/office/drawing/2014/main" id="{744B742A-01CB-4A31-891D-1EC556E9B7D0}"/>
              </a:ext>
            </a:extLst>
          </p:cNvPr>
          <p:cNvSpPr>
            <a:spLocks noGrp="1"/>
          </p:cNvSpPr>
          <p:nvPr>
            <p:ph idx="1"/>
          </p:nvPr>
        </p:nvSpPr>
        <p:spPr/>
        <p:txBody>
          <a:bodyPr/>
          <a:lstStyle/>
          <a:p>
            <a:r>
              <a:rPr lang="es-ES" dirty="0"/>
              <a:t>1. Instalar dependencia</a:t>
            </a:r>
          </a:p>
          <a:p>
            <a:endParaRPr lang="es-ES" dirty="0"/>
          </a:p>
        </p:txBody>
      </p:sp>
      <p:sp>
        <p:nvSpPr>
          <p:cNvPr id="4" name="Marcador de pie de página 3">
            <a:extLst>
              <a:ext uri="{FF2B5EF4-FFF2-40B4-BE49-F238E27FC236}">
                <a16:creationId xmlns:a16="http://schemas.microsoft.com/office/drawing/2014/main" id="{238178C3-8A8E-4CC5-A624-627287BCFA1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E01A5AA-59BA-4F92-A3E0-D7873206B4D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DDB24C7-6CEB-45A7-96F5-70438B0BA74F}"/>
              </a:ext>
            </a:extLst>
          </p:cNvPr>
          <p:cNvSpPr>
            <a:spLocks noGrp="1"/>
          </p:cNvSpPr>
          <p:nvPr>
            <p:ph type="sldNum" sz="quarter" idx="12"/>
          </p:nvPr>
        </p:nvSpPr>
        <p:spPr/>
        <p:txBody>
          <a:bodyPr/>
          <a:lstStyle/>
          <a:p>
            <a:fld id="{E4253A2E-9865-4013-9D0B-AE4969F4ED8F}" type="slidenum">
              <a:rPr lang="es-ES" smtClean="0"/>
              <a:t>109</a:t>
            </a:fld>
            <a:endParaRPr lang="es-ES"/>
          </a:p>
        </p:txBody>
      </p:sp>
      <p:sp>
        <p:nvSpPr>
          <p:cNvPr id="7" name="Rectangle 1">
            <a:extLst>
              <a:ext uri="{FF2B5EF4-FFF2-40B4-BE49-F238E27FC236}">
                <a16:creationId xmlns:a16="http://schemas.microsoft.com/office/drawing/2014/main" id="{DFDA58D3-3805-4130-A9FB-CB9892268CE0}"/>
              </a:ext>
            </a:extLst>
          </p:cNvPr>
          <p:cNvSpPr>
            <a:spLocks noChangeArrowheads="1"/>
          </p:cNvSpPr>
          <p:nvPr/>
        </p:nvSpPr>
        <p:spPr bwMode="auto">
          <a:xfrm>
            <a:off x="3563623" y="3092351"/>
            <a:ext cx="4937249" cy="46802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F8F8F2"/>
                </a:solidFill>
                <a:effectLst/>
                <a:latin typeface="Consolas" panose="020B0609020204030204" pitchFamily="49" charset="0"/>
              </a:rPr>
              <a:t>npm</a:t>
            </a:r>
            <a:r>
              <a:rPr kumimoji="0" lang="es-ES" altLang="es-ES" sz="2000" b="0" i="0" u="none" strike="noStrike" cap="none" normalizeH="0" baseline="0" dirty="0">
                <a:ln>
                  <a:noFill/>
                </a:ln>
                <a:solidFill>
                  <a:srgbClr val="F8F8F2"/>
                </a:solidFill>
                <a:effectLst/>
                <a:latin typeface="Consolas" panose="020B0609020204030204" pitchFamily="49" charset="0"/>
              </a:rPr>
              <a:t> i -S </a:t>
            </a:r>
            <a:r>
              <a:rPr kumimoji="0" lang="es-ES" altLang="es-ES" sz="2000" b="0" i="0" u="none" strike="noStrike" cap="none" normalizeH="0" baseline="0" dirty="0" err="1">
                <a:ln>
                  <a:noFill/>
                </a:ln>
                <a:solidFill>
                  <a:srgbClr val="F8F8F2"/>
                </a:solidFill>
                <a:effectLst/>
                <a:latin typeface="Consolas" panose="020B0609020204030204" pitchFamily="49" charset="0"/>
              </a:rPr>
              <a:t>express</a:t>
            </a:r>
            <a:r>
              <a:rPr kumimoji="0" lang="es-ES" altLang="es-ES" sz="2000" b="0" i="0" u="none" strike="noStrike" cap="none" normalizeH="0" baseline="0" dirty="0">
                <a:ln>
                  <a:noFill/>
                </a:ln>
                <a:solidFill>
                  <a:srgbClr val="F8F8F2"/>
                </a:solidFill>
                <a:effectLst/>
                <a:latin typeface="Consolas" panose="020B0609020204030204" pitchFamily="49" charset="0"/>
              </a:rPr>
              <a:t> </a:t>
            </a:r>
            <a:r>
              <a:rPr kumimoji="0" lang="es-ES" altLang="es-ES" sz="2000" b="0" i="0" u="none" strike="noStrike" cap="none" normalizeH="0" baseline="0" dirty="0" err="1">
                <a:ln>
                  <a:noFill/>
                </a:ln>
                <a:solidFill>
                  <a:srgbClr val="F8F8F2"/>
                </a:solidFill>
                <a:effectLst/>
                <a:latin typeface="Consolas" panose="020B0609020204030204" pitchFamily="49" charset="0"/>
              </a:rPr>
              <a:t>express-fileupload</a:t>
            </a:r>
            <a:endParaRPr kumimoji="0" lang="es-ES" altLang="es-E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277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ADA61-224D-45BD-B547-0B769C5147E3}"/>
              </a:ext>
            </a:extLst>
          </p:cNvPr>
          <p:cNvSpPr>
            <a:spLocks noGrp="1"/>
          </p:cNvSpPr>
          <p:nvPr>
            <p:ph type="title"/>
          </p:nvPr>
        </p:nvSpPr>
        <p:spPr/>
        <p:txBody>
          <a:bodyPr>
            <a:normAutofit/>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765EAD2D-3CD6-4DC8-8C7D-13ECB6920A2A}"/>
              </a:ext>
            </a:extLst>
          </p:cNvPr>
          <p:cNvSpPr>
            <a:spLocks noGrp="1"/>
          </p:cNvSpPr>
          <p:nvPr>
            <p:ph idx="1"/>
          </p:nvPr>
        </p:nvSpPr>
        <p:spPr/>
        <p:txBody>
          <a:bodyPr>
            <a:normAutofit fontScale="92500"/>
          </a:bodyPr>
          <a:lstStyle/>
          <a:p>
            <a:r>
              <a:rPr lang="es-ES" dirty="0"/>
              <a:t>Node.js tiene varias características que debemos tomar en cuenta a la hora de seleccionar esta plataforma para crear nuestras aplicaciones.</a:t>
            </a:r>
          </a:p>
          <a:p>
            <a:r>
              <a:rPr lang="es-ES" dirty="0"/>
              <a:t>Primero debemos saber que esta tecnología es muy buena para hacer operaciones de entrada y salida concurrentes y </a:t>
            </a:r>
            <a:r>
              <a:rPr lang="es-ES" b="1" dirty="0"/>
              <a:t>NO</a:t>
            </a:r>
            <a:r>
              <a:rPr lang="es-ES" dirty="0"/>
              <a:t> lo es para procesar grandes cantidades de datos (</a:t>
            </a:r>
            <a:r>
              <a:rPr lang="es-ES" dirty="0" err="1"/>
              <a:t>big</a:t>
            </a:r>
            <a:r>
              <a:rPr lang="es-ES" dirty="0"/>
              <a:t> data, cálculos matemáticos complejos, otros).</a:t>
            </a:r>
          </a:p>
          <a:p>
            <a:r>
              <a:rPr lang="es-ES" b="1" dirty="0"/>
              <a:t>Las operaciones de entrada y salida son: </a:t>
            </a:r>
            <a:r>
              <a:rPr lang="es-ES" dirty="0"/>
              <a:t>levantar un web server, procesos donde se hacen peticiones concurrentes a un servidor, leer un archivo en disco o una imagen. Escribir en consola, hacer operaciones de base de datos.</a:t>
            </a:r>
          </a:p>
          <a:p>
            <a:endParaRPr lang="es-ES" dirty="0"/>
          </a:p>
        </p:txBody>
      </p:sp>
      <p:sp>
        <p:nvSpPr>
          <p:cNvPr id="4" name="Marcador de pie de página 3">
            <a:extLst>
              <a:ext uri="{FF2B5EF4-FFF2-40B4-BE49-F238E27FC236}">
                <a16:creationId xmlns:a16="http://schemas.microsoft.com/office/drawing/2014/main" id="{B63D2D11-3935-4018-A400-CC59A489707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FA9F2D7-ADE8-4478-B7D8-962BCF656477}"/>
              </a:ext>
            </a:extLst>
          </p:cNvPr>
          <p:cNvSpPr>
            <a:spLocks noGrp="1"/>
          </p:cNvSpPr>
          <p:nvPr>
            <p:ph type="dt" sz="half" idx="10"/>
          </p:nvPr>
        </p:nvSpPr>
        <p:spPr/>
        <p:txBody>
          <a:bodyPr/>
          <a:lstStyle/>
          <a:p>
            <a:fld id="{C23E7908-5F52-4846-9572-0CBDBDECED44}" type="datetime1">
              <a:rPr lang="es-ES" smtClean="0"/>
              <a:t>26/07/2021</a:t>
            </a:fld>
            <a:endParaRPr lang="es-ES"/>
          </a:p>
        </p:txBody>
      </p:sp>
      <p:sp>
        <p:nvSpPr>
          <p:cNvPr id="6" name="Marcador de número de diapositiva 5">
            <a:extLst>
              <a:ext uri="{FF2B5EF4-FFF2-40B4-BE49-F238E27FC236}">
                <a16:creationId xmlns:a16="http://schemas.microsoft.com/office/drawing/2014/main" id="{B330449A-FBB9-48BD-ADD7-FA7FD530EB5C}"/>
              </a:ext>
            </a:extLst>
          </p:cNvPr>
          <p:cNvSpPr>
            <a:spLocks noGrp="1"/>
          </p:cNvSpPr>
          <p:nvPr>
            <p:ph type="sldNum" sz="quarter" idx="12"/>
          </p:nvPr>
        </p:nvSpPr>
        <p:spPr/>
        <p:txBody>
          <a:bodyPr/>
          <a:lstStyle/>
          <a:p>
            <a:fld id="{E4253A2E-9865-4013-9D0B-AE4969F4ED8F}" type="slidenum">
              <a:rPr lang="es-ES" smtClean="0"/>
              <a:t>11</a:t>
            </a:fld>
            <a:endParaRPr lang="es-ES"/>
          </a:p>
        </p:txBody>
      </p:sp>
    </p:spTree>
    <p:extLst>
      <p:ext uri="{BB962C8B-B14F-4D97-AF65-F5344CB8AC3E}">
        <p14:creationId xmlns:p14="http://schemas.microsoft.com/office/powerpoint/2010/main" val="4401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CD48F-D987-4139-B84C-8CF6E1EE0DDB}"/>
              </a:ext>
            </a:extLst>
          </p:cNvPr>
          <p:cNvSpPr>
            <a:spLocks noGrp="1"/>
          </p:cNvSpPr>
          <p:nvPr>
            <p:ph type="title"/>
          </p:nvPr>
        </p:nvSpPr>
        <p:spPr/>
        <p:txBody>
          <a:bodyPr/>
          <a:lstStyle/>
          <a:p>
            <a:r>
              <a:rPr lang="es-ES" dirty="0"/>
              <a:t>8. Subir archivos</a:t>
            </a:r>
          </a:p>
        </p:txBody>
      </p:sp>
      <p:sp>
        <p:nvSpPr>
          <p:cNvPr id="3" name="Marcador de contenido 2">
            <a:extLst>
              <a:ext uri="{FF2B5EF4-FFF2-40B4-BE49-F238E27FC236}">
                <a16:creationId xmlns:a16="http://schemas.microsoft.com/office/drawing/2014/main" id="{744B742A-01CB-4A31-891D-1EC556E9B7D0}"/>
              </a:ext>
            </a:extLst>
          </p:cNvPr>
          <p:cNvSpPr>
            <a:spLocks noGrp="1"/>
          </p:cNvSpPr>
          <p:nvPr>
            <p:ph idx="1"/>
          </p:nvPr>
        </p:nvSpPr>
        <p:spPr/>
        <p:txBody>
          <a:bodyPr/>
          <a:lstStyle/>
          <a:p>
            <a:r>
              <a:rPr lang="es-ES" dirty="0"/>
              <a:t>2.Importamos las dependencias y configuramos la aplicación de </a:t>
            </a:r>
            <a:r>
              <a:rPr lang="es-ES" dirty="0" err="1"/>
              <a:t>express</a:t>
            </a:r>
            <a:r>
              <a:rPr lang="es-ES" dirty="0"/>
              <a:t>, en un nuevo archivo llamado app.js</a:t>
            </a:r>
          </a:p>
          <a:p>
            <a:endParaRPr lang="es-ES" dirty="0"/>
          </a:p>
        </p:txBody>
      </p:sp>
      <p:sp>
        <p:nvSpPr>
          <p:cNvPr id="4" name="Marcador de pie de página 3">
            <a:extLst>
              <a:ext uri="{FF2B5EF4-FFF2-40B4-BE49-F238E27FC236}">
                <a16:creationId xmlns:a16="http://schemas.microsoft.com/office/drawing/2014/main" id="{238178C3-8A8E-4CC5-A624-627287BCFA1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E01A5AA-59BA-4F92-A3E0-D7873206B4D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DDB24C7-6CEB-45A7-96F5-70438B0BA74F}"/>
              </a:ext>
            </a:extLst>
          </p:cNvPr>
          <p:cNvSpPr>
            <a:spLocks noGrp="1"/>
          </p:cNvSpPr>
          <p:nvPr>
            <p:ph type="sldNum" sz="quarter" idx="12"/>
          </p:nvPr>
        </p:nvSpPr>
        <p:spPr/>
        <p:txBody>
          <a:bodyPr/>
          <a:lstStyle/>
          <a:p>
            <a:fld id="{E4253A2E-9865-4013-9D0B-AE4969F4ED8F}" type="slidenum">
              <a:rPr lang="es-ES" smtClean="0"/>
              <a:t>110</a:t>
            </a:fld>
            <a:endParaRPr lang="es-ES"/>
          </a:p>
        </p:txBody>
      </p:sp>
      <p:sp>
        <p:nvSpPr>
          <p:cNvPr id="8" name="Rectangle 1">
            <a:extLst>
              <a:ext uri="{FF2B5EF4-FFF2-40B4-BE49-F238E27FC236}">
                <a16:creationId xmlns:a16="http://schemas.microsoft.com/office/drawing/2014/main" id="{83B72CAE-8DB2-426D-98F5-C25FE21EF1E3}"/>
              </a:ext>
            </a:extLst>
          </p:cNvPr>
          <p:cNvSpPr>
            <a:spLocks noChangeArrowheads="1"/>
          </p:cNvSpPr>
          <p:nvPr/>
        </p:nvSpPr>
        <p:spPr bwMode="auto">
          <a:xfrm>
            <a:off x="2639925" y="3143870"/>
            <a:ext cx="6912149" cy="139135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66D9EF"/>
                </a:solidFill>
                <a:effectLst/>
                <a:latin typeface="Consolas" panose="020B0609020204030204" pitchFamily="49" charset="0"/>
              </a:rPr>
              <a:t>const</a:t>
            </a:r>
            <a:r>
              <a:rPr kumimoji="0" lang="es-ES" altLang="es-ES" sz="2000" b="0" i="0" u="none" strike="noStrike" cap="none" normalizeH="0" baseline="0" dirty="0">
                <a:ln>
                  <a:noFill/>
                </a:ln>
                <a:solidFill>
                  <a:srgbClr val="F8F8F2"/>
                </a:solidFill>
                <a:effectLst/>
                <a:latin typeface="Consolas" panose="020B0609020204030204" pitchFamily="49" charset="0"/>
              </a:rPr>
              <a:t> </a:t>
            </a:r>
            <a:r>
              <a:rPr kumimoji="0" lang="es-ES" altLang="es-ES" sz="2000" b="0" i="0" u="none" strike="noStrike" cap="none" normalizeH="0" baseline="0" dirty="0" err="1">
                <a:ln>
                  <a:noFill/>
                </a:ln>
                <a:solidFill>
                  <a:srgbClr val="F8F8F2"/>
                </a:solidFill>
                <a:effectLst/>
                <a:latin typeface="Consolas" panose="020B0609020204030204" pitchFamily="49" charset="0"/>
              </a:rPr>
              <a:t>express</a:t>
            </a:r>
            <a:r>
              <a:rPr kumimoji="0" lang="es-ES" altLang="es-ES" sz="2000" b="0" i="0" u="none" strike="noStrike" cap="none" normalizeH="0" baseline="0" dirty="0">
                <a:ln>
                  <a:noFill/>
                </a:ln>
                <a:solidFill>
                  <a:srgbClr val="F8F8F2"/>
                </a:solidFill>
                <a:effectLst/>
                <a:latin typeface="Consolas" panose="020B0609020204030204" pitchFamily="49" charset="0"/>
              </a:rPr>
              <a:t> = </a:t>
            </a:r>
            <a:r>
              <a:rPr kumimoji="0" lang="es-ES" altLang="es-ES" sz="2000" b="0" i="0" u="none" strike="noStrike" cap="none" normalizeH="0" baseline="0" dirty="0" err="1">
                <a:ln>
                  <a:noFill/>
                </a:ln>
                <a:solidFill>
                  <a:srgbClr val="E6DB74"/>
                </a:solidFill>
                <a:effectLst/>
                <a:latin typeface="Consolas" panose="020B0609020204030204" pitchFamily="49" charset="0"/>
              </a:rPr>
              <a:t>require</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err="1">
                <a:ln>
                  <a:noFill/>
                </a:ln>
                <a:solidFill>
                  <a:srgbClr val="A6E22E"/>
                </a:solidFill>
                <a:effectLst/>
                <a:latin typeface="Consolas" panose="020B0609020204030204" pitchFamily="49" charset="0"/>
              </a:rPr>
              <a:t>express</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a:ln>
                  <a:noFill/>
                </a:ln>
                <a:solidFill>
                  <a:srgbClr val="F8F8F2"/>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66D9EF"/>
                </a:solidFill>
                <a:effectLst/>
                <a:latin typeface="Consolas" panose="020B0609020204030204" pitchFamily="49" charset="0"/>
              </a:rPr>
              <a:t>const</a:t>
            </a:r>
            <a:r>
              <a:rPr kumimoji="0" lang="es-ES" altLang="es-ES" sz="2000" b="0" i="0" u="none" strike="noStrike" cap="none" normalizeH="0" baseline="0" dirty="0">
                <a:ln>
                  <a:noFill/>
                </a:ln>
                <a:solidFill>
                  <a:srgbClr val="F8F8F2"/>
                </a:solidFill>
                <a:effectLst/>
                <a:latin typeface="Consolas" panose="020B0609020204030204" pitchFamily="49" charset="0"/>
              </a:rPr>
              <a:t> </a:t>
            </a:r>
            <a:r>
              <a:rPr kumimoji="0" lang="es-ES" altLang="es-ES" sz="2000" b="0" i="0" u="none" strike="noStrike" cap="none" normalizeH="0" baseline="0" dirty="0" err="1">
                <a:ln>
                  <a:noFill/>
                </a:ln>
                <a:solidFill>
                  <a:srgbClr val="F8F8F2"/>
                </a:solidFill>
                <a:effectLst/>
                <a:latin typeface="Consolas" panose="020B0609020204030204" pitchFamily="49" charset="0"/>
              </a:rPr>
              <a:t>fileUpload</a:t>
            </a:r>
            <a:r>
              <a:rPr kumimoji="0" lang="es-ES" altLang="es-ES" sz="2000" b="0" i="0" u="none" strike="noStrike" cap="none" normalizeH="0" baseline="0" dirty="0">
                <a:ln>
                  <a:noFill/>
                </a:ln>
                <a:solidFill>
                  <a:srgbClr val="F8F8F2"/>
                </a:solidFill>
                <a:effectLst/>
                <a:latin typeface="Consolas" panose="020B0609020204030204" pitchFamily="49" charset="0"/>
              </a:rPr>
              <a:t> = </a:t>
            </a:r>
            <a:r>
              <a:rPr kumimoji="0" lang="es-ES" altLang="es-ES" sz="2000" b="0" i="0" u="none" strike="noStrike" cap="none" normalizeH="0" baseline="0" dirty="0" err="1">
                <a:ln>
                  <a:noFill/>
                </a:ln>
                <a:solidFill>
                  <a:srgbClr val="E6DB74"/>
                </a:solidFill>
                <a:effectLst/>
                <a:latin typeface="Consolas" panose="020B0609020204030204" pitchFamily="49" charset="0"/>
              </a:rPr>
              <a:t>require</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err="1">
                <a:ln>
                  <a:noFill/>
                </a:ln>
                <a:solidFill>
                  <a:srgbClr val="A6E22E"/>
                </a:solidFill>
                <a:effectLst/>
                <a:latin typeface="Consolas" panose="020B0609020204030204" pitchFamily="49" charset="0"/>
              </a:rPr>
              <a:t>express-fileupload</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66D9EF"/>
                </a:solidFill>
                <a:effectLst/>
                <a:latin typeface="Consolas" panose="020B0609020204030204" pitchFamily="49" charset="0"/>
              </a:rPr>
              <a:t>const</a:t>
            </a:r>
            <a:r>
              <a:rPr kumimoji="0" lang="es-ES" altLang="es-ES" sz="2000" b="0" i="0" u="none" strike="noStrike" cap="none" normalizeH="0" baseline="0" dirty="0">
                <a:ln>
                  <a:noFill/>
                </a:ln>
                <a:solidFill>
                  <a:srgbClr val="F8F8F2"/>
                </a:solidFill>
                <a:effectLst/>
                <a:latin typeface="Consolas" panose="020B0609020204030204" pitchFamily="49" charset="0"/>
              </a:rPr>
              <a:t> app = </a:t>
            </a:r>
            <a:r>
              <a:rPr kumimoji="0" lang="es-ES" altLang="es-ES" sz="2000" b="0" i="0" u="none" strike="noStrike" cap="none" normalizeH="0" baseline="0" dirty="0" err="1">
                <a:ln>
                  <a:noFill/>
                </a:ln>
                <a:solidFill>
                  <a:srgbClr val="E6DB74"/>
                </a:solidFill>
                <a:effectLst/>
                <a:latin typeface="Consolas" panose="020B0609020204030204" pitchFamily="49" charset="0"/>
              </a:rPr>
              <a:t>express</a:t>
            </a:r>
            <a:r>
              <a:rPr kumimoji="0" lang="es-ES" altLang="es-ES" sz="2000" b="0" i="0" u="none" strike="noStrike" cap="none" normalizeH="0" baseline="0" dirty="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F8F8F2"/>
                </a:solidFill>
                <a:effectLst/>
                <a:latin typeface="Consolas" panose="020B0609020204030204" pitchFamily="49" charset="0"/>
              </a:rPr>
              <a:t>app.</a:t>
            </a:r>
            <a:r>
              <a:rPr kumimoji="0" lang="es-ES" altLang="es-ES" sz="2000" b="0" i="0" u="none" strike="noStrike" cap="none" normalizeH="0" baseline="0" dirty="0" err="1">
                <a:ln>
                  <a:noFill/>
                </a:ln>
                <a:solidFill>
                  <a:srgbClr val="E6DB74"/>
                </a:solidFill>
                <a:effectLst/>
                <a:latin typeface="Consolas" panose="020B0609020204030204" pitchFamily="49" charset="0"/>
              </a:rPr>
              <a:t>use</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2000" b="0" i="0" u="none" strike="noStrike" cap="none" normalizeH="0" baseline="0" dirty="0" err="1">
                <a:ln>
                  <a:noFill/>
                </a:ln>
                <a:solidFill>
                  <a:srgbClr val="E6DB74"/>
                </a:solidFill>
                <a:effectLst/>
                <a:latin typeface="Consolas" panose="020B0609020204030204" pitchFamily="49" charset="0"/>
              </a:rPr>
              <a:t>fileUpload</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1100" b="0" i="0" u="none" strike="noStrike" cap="none" normalizeH="0" baseline="0" dirty="0">
                <a:ln>
                  <a:noFill/>
                </a:ln>
                <a:solidFill>
                  <a:schemeClr val="tx1"/>
                </a:solidFill>
                <a:effectLst/>
              </a:rPr>
              <a:t> </a:t>
            </a:r>
            <a:endParaRPr kumimoji="0" lang="es-ES" altLang="es-E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82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CD48F-D987-4139-B84C-8CF6E1EE0DDB}"/>
              </a:ext>
            </a:extLst>
          </p:cNvPr>
          <p:cNvSpPr>
            <a:spLocks noGrp="1"/>
          </p:cNvSpPr>
          <p:nvPr>
            <p:ph type="title"/>
          </p:nvPr>
        </p:nvSpPr>
        <p:spPr/>
        <p:txBody>
          <a:bodyPr/>
          <a:lstStyle/>
          <a:p>
            <a:r>
              <a:rPr lang="es-ES" dirty="0"/>
              <a:t>8. Subir archivos</a:t>
            </a:r>
          </a:p>
        </p:txBody>
      </p:sp>
      <p:sp>
        <p:nvSpPr>
          <p:cNvPr id="3" name="Marcador de contenido 2">
            <a:extLst>
              <a:ext uri="{FF2B5EF4-FFF2-40B4-BE49-F238E27FC236}">
                <a16:creationId xmlns:a16="http://schemas.microsoft.com/office/drawing/2014/main" id="{744B742A-01CB-4A31-891D-1EC556E9B7D0}"/>
              </a:ext>
            </a:extLst>
          </p:cNvPr>
          <p:cNvSpPr>
            <a:spLocks noGrp="1"/>
          </p:cNvSpPr>
          <p:nvPr>
            <p:ph idx="1"/>
          </p:nvPr>
        </p:nvSpPr>
        <p:spPr/>
        <p:txBody>
          <a:bodyPr/>
          <a:lstStyle/>
          <a:p>
            <a:r>
              <a:rPr lang="es-ES" dirty="0"/>
              <a:t>3. Lo siguiente es agregar en la ruta, el código necesario para subir el archivo y para guardarlo en un directorio de nuestro servidor:</a:t>
            </a:r>
          </a:p>
          <a:p>
            <a:endParaRPr lang="es-ES" dirty="0"/>
          </a:p>
        </p:txBody>
      </p:sp>
      <p:sp>
        <p:nvSpPr>
          <p:cNvPr id="4" name="Marcador de pie de página 3">
            <a:extLst>
              <a:ext uri="{FF2B5EF4-FFF2-40B4-BE49-F238E27FC236}">
                <a16:creationId xmlns:a16="http://schemas.microsoft.com/office/drawing/2014/main" id="{238178C3-8A8E-4CC5-A624-627287BCFA1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E01A5AA-59BA-4F92-A3E0-D7873206B4D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DDB24C7-6CEB-45A7-96F5-70438B0BA74F}"/>
              </a:ext>
            </a:extLst>
          </p:cNvPr>
          <p:cNvSpPr>
            <a:spLocks noGrp="1"/>
          </p:cNvSpPr>
          <p:nvPr>
            <p:ph type="sldNum" sz="quarter" idx="12"/>
          </p:nvPr>
        </p:nvSpPr>
        <p:spPr/>
        <p:txBody>
          <a:bodyPr/>
          <a:lstStyle/>
          <a:p>
            <a:fld id="{E4253A2E-9865-4013-9D0B-AE4969F4ED8F}" type="slidenum">
              <a:rPr lang="es-ES" smtClean="0"/>
              <a:t>111</a:t>
            </a:fld>
            <a:endParaRPr lang="es-ES"/>
          </a:p>
        </p:txBody>
      </p:sp>
      <p:sp>
        <p:nvSpPr>
          <p:cNvPr id="8" name="Rectangle 1">
            <a:extLst>
              <a:ext uri="{FF2B5EF4-FFF2-40B4-BE49-F238E27FC236}">
                <a16:creationId xmlns:a16="http://schemas.microsoft.com/office/drawing/2014/main" id="{16C7B203-7BE4-4B8C-9581-22D0D5819D91}"/>
              </a:ext>
            </a:extLst>
          </p:cNvPr>
          <p:cNvSpPr>
            <a:spLocks noChangeArrowheads="1"/>
          </p:cNvSpPr>
          <p:nvPr/>
        </p:nvSpPr>
        <p:spPr bwMode="auto">
          <a:xfrm>
            <a:off x="1780161" y="3157594"/>
            <a:ext cx="8141652" cy="2099242"/>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F8F8F2"/>
                </a:solidFill>
                <a:effectLst/>
                <a:latin typeface="Consolas" panose="020B0609020204030204" pitchFamily="49" charset="0"/>
              </a:rPr>
              <a:t>app.</a:t>
            </a:r>
            <a:r>
              <a:rPr kumimoji="0" lang="es-ES" altLang="es-ES" b="0" i="0" u="none" strike="noStrike" cap="none" normalizeH="0" baseline="0" dirty="0" err="1">
                <a:ln>
                  <a:noFill/>
                </a:ln>
                <a:solidFill>
                  <a:srgbClr val="E6DB74"/>
                </a:solidFill>
                <a:effectLst/>
                <a:latin typeface="Consolas" panose="020B0609020204030204" pitchFamily="49" charset="0"/>
              </a:rPr>
              <a:t>post</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err="1">
                <a:ln>
                  <a:noFill/>
                </a:ln>
                <a:solidFill>
                  <a:srgbClr val="A6E22E"/>
                </a:solidFill>
                <a:effectLst/>
                <a:latin typeface="Consolas" panose="020B0609020204030204" pitchFamily="49" charset="0"/>
              </a:rPr>
              <a:t>upload</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err="1">
                <a:ln>
                  <a:noFill/>
                </a:ln>
                <a:solidFill>
                  <a:srgbClr val="F8F8F2"/>
                </a:solidFill>
                <a:effectLst/>
                <a:latin typeface="Consolas" panose="020B0609020204030204" pitchFamily="49" charset="0"/>
              </a:rPr>
              <a:t>req,res</a:t>
            </a:r>
            <a:r>
              <a:rPr kumimoji="0" lang="es-ES" altLang="es-ES" b="0" i="0" u="none" strike="noStrike" cap="none" normalizeH="0" baseline="0" dirty="0">
                <a:ln>
                  <a:noFill/>
                </a:ln>
                <a:solidFill>
                  <a:srgbClr val="F8F8F2"/>
                </a:solidFill>
                <a:effectLst/>
                <a:latin typeface="Consolas" panose="020B0609020204030204" pitchFamily="49" charset="0"/>
              </a:rPr>
              <a:t>) =&gt; { </a:t>
            </a:r>
          </a:p>
          <a:p>
            <a:pPr lvl="1" eaLnBrk="0" fontAlgn="base" hangingPunct="0">
              <a:spcBef>
                <a:spcPct val="0"/>
              </a:spcBef>
              <a:spcAft>
                <a:spcPct val="0"/>
              </a:spcAft>
            </a:pPr>
            <a:r>
              <a:rPr kumimoji="0" lang="es-ES" altLang="es-ES" b="0" i="0" u="none" strike="noStrike" cap="none" normalizeH="0" baseline="0" dirty="0" err="1">
                <a:ln>
                  <a:noFill/>
                </a:ln>
                <a:solidFill>
                  <a:srgbClr val="66D9EF"/>
                </a:solidFill>
                <a:effectLst/>
                <a:latin typeface="Consolas" panose="020B0609020204030204" pitchFamily="49" charset="0"/>
              </a:rPr>
              <a:t>let</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EDFile</a:t>
            </a:r>
            <a:r>
              <a:rPr kumimoji="0" lang="es-ES" altLang="es-ES" b="0" i="0" u="none" strike="noStrike" cap="none" normalizeH="0" baseline="0" dirty="0">
                <a:ln>
                  <a:noFill/>
                </a:ln>
                <a:solidFill>
                  <a:srgbClr val="F8F8F2"/>
                </a:solidFill>
                <a:effectLst/>
                <a:latin typeface="Consolas" panose="020B0609020204030204" pitchFamily="49" charset="0"/>
              </a:rPr>
              <a:t> = </a:t>
            </a:r>
            <a:r>
              <a:rPr kumimoji="0" lang="es-ES" altLang="es-ES" b="0" i="0" u="none" strike="noStrike" cap="none" normalizeH="0" baseline="0" dirty="0" err="1">
                <a:ln>
                  <a:noFill/>
                </a:ln>
                <a:solidFill>
                  <a:srgbClr val="F8F8F2"/>
                </a:solidFill>
                <a:effectLst/>
                <a:latin typeface="Consolas" panose="020B0609020204030204" pitchFamily="49" charset="0"/>
              </a:rPr>
              <a:t>req.files.file</a:t>
            </a:r>
            <a:r>
              <a:rPr kumimoji="0" lang="es-ES" altLang="es-ES" b="0" i="0" u="none" strike="noStrike" cap="none" normalizeH="0" baseline="0" dirty="0">
                <a:ln>
                  <a:noFill/>
                </a:ln>
                <a:solidFill>
                  <a:srgbClr val="F8F8F2"/>
                </a:solidFill>
                <a:effectLst/>
                <a:latin typeface="Consolas" panose="020B0609020204030204" pitchFamily="49" charset="0"/>
              </a:rPr>
              <a:t> </a:t>
            </a:r>
          </a:p>
          <a:p>
            <a:pPr lvl="1" eaLnBrk="0" fontAlgn="base" hangingPunct="0">
              <a:spcBef>
                <a:spcPct val="0"/>
              </a:spcBef>
              <a:spcAft>
                <a:spcPct val="0"/>
              </a:spcAft>
            </a:pPr>
            <a:r>
              <a:rPr kumimoji="0" lang="es-ES" altLang="es-ES" b="0" i="0" u="none" strike="noStrike" cap="none" normalizeH="0" baseline="0" dirty="0">
                <a:ln>
                  <a:noFill/>
                </a:ln>
                <a:solidFill>
                  <a:srgbClr val="F8F8F2"/>
                </a:solidFill>
                <a:effectLst/>
                <a:latin typeface="Consolas" panose="020B0609020204030204" pitchFamily="49" charset="0"/>
              </a:rPr>
              <a:t>EDFile.</a:t>
            </a:r>
            <a:r>
              <a:rPr kumimoji="0" lang="es-ES" altLang="es-ES" b="0" i="0" u="none" strike="noStrike" cap="none" normalizeH="0" baseline="0" dirty="0">
                <a:ln>
                  <a:noFill/>
                </a:ln>
                <a:solidFill>
                  <a:srgbClr val="E6DB74"/>
                </a:solidFill>
                <a:effectLst/>
                <a:latin typeface="Consolas" panose="020B0609020204030204" pitchFamily="49" charset="0"/>
              </a:rPr>
              <a:t>mv</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`./files/</a:t>
            </a:r>
            <a:r>
              <a:rPr kumimoji="0" lang="es-ES" altLang="es-ES" b="0" i="0" u="none" strike="noStrike" cap="none" normalizeH="0" baseline="0" dirty="0">
                <a:ln>
                  <a:noFill/>
                </a:ln>
                <a:solidFill>
                  <a:srgbClr val="F8F8F2"/>
                </a:solidFill>
                <a:effectLst/>
                <a:latin typeface="Consolas" panose="020B0609020204030204" pitchFamily="49" charset="0"/>
              </a:rPr>
              <a:t>${EDFile.name}</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err="1">
                <a:ln>
                  <a:noFill/>
                </a:ln>
                <a:solidFill>
                  <a:srgbClr val="F8F8F2"/>
                </a:solidFill>
                <a:effectLst/>
                <a:latin typeface="Consolas" panose="020B0609020204030204" pitchFamily="49" charset="0"/>
              </a:rPr>
              <a:t>err</a:t>
            </a:r>
            <a:r>
              <a:rPr kumimoji="0" lang="es-ES" altLang="es-ES" b="0" i="0" u="none" strike="noStrike" cap="none" normalizeH="0" baseline="0" dirty="0">
                <a:ln>
                  <a:noFill/>
                </a:ln>
                <a:solidFill>
                  <a:srgbClr val="F8F8F2"/>
                </a:solidFill>
                <a:effectLst/>
                <a:latin typeface="Consolas" panose="020B0609020204030204" pitchFamily="49" charset="0"/>
              </a:rPr>
              <a:t> =&gt; { </a:t>
            </a:r>
          </a:p>
          <a:p>
            <a:pPr lvl="2" eaLnBrk="0" fontAlgn="base" hangingPunct="0">
              <a:spcBef>
                <a:spcPct val="0"/>
              </a:spcBef>
              <a:spcAft>
                <a:spcPct val="0"/>
              </a:spcAft>
            </a:pPr>
            <a:r>
              <a:rPr kumimoji="0" lang="es-ES" altLang="es-ES" b="0" i="0" u="none" strike="noStrike" cap="none" normalizeH="0" baseline="0" dirty="0" err="1">
                <a:ln>
                  <a:noFill/>
                </a:ln>
                <a:solidFill>
                  <a:srgbClr val="66D9EF"/>
                </a:solidFill>
                <a:effectLst/>
                <a:latin typeface="Consolas" panose="020B0609020204030204" pitchFamily="49" charset="0"/>
              </a:rPr>
              <a:t>if</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err="1">
                <a:ln>
                  <a:noFill/>
                </a:ln>
                <a:solidFill>
                  <a:srgbClr val="F8F8F2"/>
                </a:solidFill>
                <a:effectLst/>
                <a:latin typeface="Consolas" panose="020B0609020204030204" pitchFamily="49" charset="0"/>
              </a:rPr>
              <a:t>err</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66D9EF"/>
                </a:solidFill>
                <a:effectLst/>
                <a:latin typeface="Consolas" panose="020B0609020204030204" pitchFamily="49" charset="0"/>
              </a:rPr>
              <a:t>return</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res.</a:t>
            </a:r>
            <a:r>
              <a:rPr kumimoji="0" lang="es-ES" altLang="es-ES" b="0" i="0" u="none" strike="noStrike" cap="none" normalizeH="0" baseline="0" dirty="0" err="1">
                <a:ln>
                  <a:noFill/>
                </a:ln>
                <a:solidFill>
                  <a:srgbClr val="E6DB74"/>
                </a:solidFill>
                <a:effectLst/>
                <a:latin typeface="Consolas" panose="020B0609020204030204" pitchFamily="49" charset="0"/>
              </a:rPr>
              <a:t>status</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E81FF"/>
                </a:solidFill>
                <a:effectLst/>
                <a:latin typeface="Consolas" panose="020B0609020204030204" pitchFamily="49" charset="0"/>
              </a:rPr>
              <a:t>500</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err="1">
                <a:ln>
                  <a:noFill/>
                </a:ln>
                <a:solidFill>
                  <a:srgbClr val="E6DB74"/>
                </a:solidFill>
                <a:effectLst/>
                <a:latin typeface="Consolas" panose="020B0609020204030204" pitchFamily="49" charset="0"/>
              </a:rPr>
              <a:t>send</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message</a:t>
            </a:r>
            <a:r>
              <a:rPr kumimoji="0" lang="es-ES" altLang="es-ES" b="0" i="0" u="none" strike="noStrike" cap="none" normalizeH="0" baseline="0" dirty="0">
                <a:ln>
                  <a:noFill/>
                </a:ln>
                <a:solidFill>
                  <a:srgbClr val="F8F8F2"/>
                </a:solidFill>
                <a:effectLst/>
                <a:latin typeface="Consolas" panose="020B0609020204030204" pitchFamily="49" charset="0"/>
              </a:rPr>
              <a:t> : </a:t>
            </a:r>
            <a:r>
              <a:rPr kumimoji="0" lang="es-ES" altLang="es-ES" b="0" i="0" u="none" strike="noStrike" cap="none" normalizeH="0" baseline="0" dirty="0" err="1">
                <a:ln>
                  <a:noFill/>
                </a:ln>
                <a:solidFill>
                  <a:srgbClr val="F8F8F2"/>
                </a:solidFill>
                <a:effectLst/>
                <a:latin typeface="Consolas" panose="020B0609020204030204" pitchFamily="49" charset="0"/>
              </a:rPr>
              <a:t>err</a:t>
            </a:r>
            <a:r>
              <a:rPr kumimoji="0" lang="es-ES" altLang="es-ES" b="0" i="0" u="none" strike="noStrike" cap="none" normalizeH="0" baseline="0" dirty="0">
                <a:ln>
                  <a:noFill/>
                </a:ln>
                <a:solidFill>
                  <a:srgbClr val="F8F8F2"/>
                </a:solidFill>
                <a:effectLst/>
                <a:latin typeface="Consolas" panose="020B0609020204030204" pitchFamily="49" charset="0"/>
              </a:rPr>
              <a:t> }) </a:t>
            </a:r>
          </a:p>
          <a:p>
            <a:pPr lvl="2" eaLnBrk="0" fontAlgn="base" hangingPunct="0">
              <a:spcBef>
                <a:spcPct val="0"/>
              </a:spcBef>
              <a:spcAft>
                <a:spcPct val="0"/>
              </a:spcAft>
            </a:pPr>
            <a:r>
              <a:rPr kumimoji="0" lang="es-ES" altLang="es-ES" b="0" i="0" u="none" strike="noStrike" cap="none" normalizeH="0" baseline="0" dirty="0" err="1">
                <a:ln>
                  <a:noFill/>
                </a:ln>
                <a:solidFill>
                  <a:srgbClr val="66D9EF"/>
                </a:solidFill>
                <a:effectLst/>
                <a:latin typeface="Consolas" panose="020B0609020204030204" pitchFamily="49" charset="0"/>
              </a:rPr>
              <a:t>return</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res.</a:t>
            </a:r>
            <a:r>
              <a:rPr kumimoji="0" lang="es-ES" altLang="es-ES" b="0" i="0" u="none" strike="noStrike" cap="none" normalizeH="0" baseline="0" dirty="0" err="1">
                <a:ln>
                  <a:noFill/>
                </a:ln>
                <a:solidFill>
                  <a:srgbClr val="E6DB74"/>
                </a:solidFill>
                <a:effectLst/>
                <a:latin typeface="Consolas" panose="020B0609020204030204" pitchFamily="49" charset="0"/>
              </a:rPr>
              <a:t>status</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E81FF"/>
                </a:solidFill>
                <a:effectLst/>
                <a:latin typeface="Consolas" panose="020B0609020204030204" pitchFamily="49" charset="0"/>
              </a:rPr>
              <a:t>200</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err="1">
                <a:ln>
                  <a:noFill/>
                </a:ln>
                <a:solidFill>
                  <a:srgbClr val="E6DB74"/>
                </a:solidFill>
                <a:effectLst/>
                <a:latin typeface="Consolas" panose="020B0609020204030204" pitchFamily="49" charset="0"/>
              </a:rPr>
              <a:t>send</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message</a:t>
            </a:r>
            <a:r>
              <a:rPr kumimoji="0" lang="es-ES" altLang="es-ES" b="0" i="0" u="none" strike="noStrike" cap="none" normalizeH="0" baseline="0" dirty="0">
                <a:ln>
                  <a:noFill/>
                </a:ln>
                <a:solidFill>
                  <a:srgbClr val="F8F8F2"/>
                </a:solidFill>
                <a:effectLst/>
                <a:latin typeface="Consolas" panose="020B0609020204030204" pitchFamily="49" charset="0"/>
              </a:rPr>
              <a:t> : </a:t>
            </a:r>
            <a:r>
              <a:rPr kumimoji="0" lang="es-ES" altLang="es-ES" b="0" i="0" u="none" strike="noStrike" cap="none" normalizeH="0" baseline="0" dirty="0">
                <a:ln>
                  <a:noFill/>
                </a:ln>
                <a:solidFill>
                  <a:srgbClr val="A6E22E"/>
                </a:solidFill>
                <a:effectLst/>
                <a:latin typeface="Consolas" panose="020B0609020204030204" pitchFamily="49" charset="0"/>
              </a:rPr>
              <a:t>'File </a:t>
            </a:r>
            <a:r>
              <a:rPr kumimoji="0" lang="es-ES" altLang="es-ES" b="0" i="0" u="none" strike="noStrike" cap="none" normalizeH="0" baseline="0" dirty="0" err="1">
                <a:ln>
                  <a:noFill/>
                </a:ln>
                <a:solidFill>
                  <a:srgbClr val="A6E22E"/>
                </a:solidFill>
                <a:effectLst/>
                <a:latin typeface="Consolas" panose="020B0609020204030204" pitchFamily="49" charset="0"/>
              </a:rPr>
              <a:t>upload</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a:ln>
                  <a:noFill/>
                </a:ln>
                <a:solidFill>
                  <a:srgbClr val="F8F8F2"/>
                </a:solidFill>
                <a:effectLst/>
                <a:latin typeface="Consolas" panose="020B0609020204030204" pitchFamily="49" charset="0"/>
              </a:rPr>
              <a:t> }) </a:t>
            </a:r>
          </a:p>
          <a:p>
            <a:pPr lvl="1" eaLnBrk="0" fontAlgn="base" hangingPunct="0">
              <a:spcBef>
                <a:spcPct val="0"/>
              </a:spcBef>
              <a:spcAft>
                <a:spcPct val="0"/>
              </a:spcAft>
            </a:pPr>
            <a:r>
              <a:rPr kumimoji="0" lang="es-ES" altLang="es-ES" b="0" i="0" u="none" strike="noStrike" cap="none" normalizeH="0" baseline="0" dirty="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sz="1050" b="0" i="0" u="none" strike="noStrike" cap="none" normalizeH="0" baseline="0" dirty="0">
                <a:ln>
                  <a:noFill/>
                </a:ln>
                <a:solidFill>
                  <a:schemeClr val="tx1"/>
                </a:solidFill>
                <a:effectLst/>
              </a:rPr>
              <a:t> </a:t>
            </a:r>
            <a:endParaRPr kumimoji="0" lang="es-ES" altLang="es-E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386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C457A-F1A3-4811-8093-3F0AF2F320D0}"/>
              </a:ext>
            </a:extLst>
          </p:cNvPr>
          <p:cNvSpPr>
            <a:spLocks noGrp="1"/>
          </p:cNvSpPr>
          <p:nvPr>
            <p:ph type="title"/>
          </p:nvPr>
        </p:nvSpPr>
        <p:spPr/>
        <p:txBody>
          <a:bodyPr/>
          <a:lstStyle/>
          <a:p>
            <a:r>
              <a:rPr lang="es-ES" dirty="0"/>
              <a:t>8. Subir archivos</a:t>
            </a:r>
          </a:p>
        </p:txBody>
      </p:sp>
      <p:sp>
        <p:nvSpPr>
          <p:cNvPr id="3" name="Marcador de contenido 2">
            <a:extLst>
              <a:ext uri="{FF2B5EF4-FFF2-40B4-BE49-F238E27FC236}">
                <a16:creationId xmlns:a16="http://schemas.microsoft.com/office/drawing/2014/main" id="{314A80FF-27A3-472C-8CBE-0A75035F29A2}"/>
              </a:ext>
            </a:extLst>
          </p:cNvPr>
          <p:cNvSpPr>
            <a:spLocks noGrp="1"/>
          </p:cNvSpPr>
          <p:nvPr>
            <p:ph idx="1"/>
          </p:nvPr>
        </p:nvSpPr>
        <p:spPr/>
        <p:txBody>
          <a:bodyPr/>
          <a:lstStyle/>
          <a:p>
            <a:r>
              <a:rPr lang="es-ES" dirty="0"/>
              <a:t>4. En la vista</a:t>
            </a:r>
          </a:p>
        </p:txBody>
      </p:sp>
      <p:sp>
        <p:nvSpPr>
          <p:cNvPr id="4" name="Marcador de pie de página 3">
            <a:extLst>
              <a:ext uri="{FF2B5EF4-FFF2-40B4-BE49-F238E27FC236}">
                <a16:creationId xmlns:a16="http://schemas.microsoft.com/office/drawing/2014/main" id="{042FA402-FE0D-4F00-9F33-6CD66CC984DF}"/>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740B57C4-0E88-44FD-8178-D13072E14A6F}"/>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003FDFF-37FD-4143-BB92-70BE6C406EB8}"/>
              </a:ext>
            </a:extLst>
          </p:cNvPr>
          <p:cNvSpPr>
            <a:spLocks noGrp="1"/>
          </p:cNvSpPr>
          <p:nvPr>
            <p:ph type="sldNum" sz="quarter" idx="12"/>
          </p:nvPr>
        </p:nvSpPr>
        <p:spPr/>
        <p:txBody>
          <a:bodyPr/>
          <a:lstStyle/>
          <a:p>
            <a:fld id="{E4253A2E-9865-4013-9D0B-AE4969F4ED8F}" type="slidenum">
              <a:rPr lang="es-ES" smtClean="0"/>
              <a:t>112</a:t>
            </a:fld>
            <a:endParaRPr lang="es-ES"/>
          </a:p>
        </p:txBody>
      </p:sp>
      <p:sp>
        <p:nvSpPr>
          <p:cNvPr id="7" name="Rectangle 1">
            <a:extLst>
              <a:ext uri="{FF2B5EF4-FFF2-40B4-BE49-F238E27FC236}">
                <a16:creationId xmlns:a16="http://schemas.microsoft.com/office/drawing/2014/main" id="{A738F61C-CD27-4210-A987-FFA7DF71EA79}"/>
              </a:ext>
            </a:extLst>
          </p:cNvPr>
          <p:cNvSpPr>
            <a:spLocks noChangeArrowheads="1"/>
          </p:cNvSpPr>
          <p:nvPr/>
        </p:nvSpPr>
        <p:spPr bwMode="auto">
          <a:xfrm>
            <a:off x="1260743" y="3053403"/>
            <a:ext cx="8611332" cy="126824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rgbClr val="F8F8F2"/>
                </a:solidFill>
                <a:effectLst/>
                <a:latin typeface="Consolas" panose="020B0609020204030204" pitchFamily="49" charset="0"/>
              </a:rPr>
              <a:t>&lt;</a:t>
            </a:r>
            <a:r>
              <a:rPr kumimoji="0" lang="es-ES" altLang="es-ES" b="0" i="0" u="none" strike="noStrike" cap="none" normalizeH="0" baseline="0" dirty="0" err="1">
                <a:ln>
                  <a:noFill/>
                </a:ln>
                <a:solidFill>
                  <a:srgbClr val="F8F8F2"/>
                </a:solidFill>
                <a:effectLst/>
                <a:latin typeface="Consolas" panose="020B0609020204030204" pitchFamily="49" charset="0"/>
              </a:rPr>
              <a:t>form</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action</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err="1">
                <a:ln>
                  <a:noFill/>
                </a:ln>
                <a:solidFill>
                  <a:srgbClr val="A6E22E"/>
                </a:solidFill>
                <a:effectLst/>
                <a:latin typeface="Consolas" panose="020B0609020204030204" pitchFamily="49" charset="0"/>
              </a:rPr>
              <a:t>upload</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method</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"POST"</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enctype</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err="1">
                <a:ln>
                  <a:noFill/>
                </a:ln>
                <a:solidFill>
                  <a:srgbClr val="A6E22E"/>
                </a:solidFill>
                <a:effectLst/>
                <a:latin typeface="Consolas" panose="020B0609020204030204" pitchFamily="49" charset="0"/>
              </a:rPr>
              <a:t>multipart</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err="1">
                <a:ln>
                  <a:noFill/>
                </a:ln>
                <a:solidFill>
                  <a:srgbClr val="A6E22E"/>
                </a:solidFill>
                <a:effectLst/>
                <a:latin typeface="Consolas" panose="020B0609020204030204" pitchFamily="49" charset="0"/>
              </a:rPr>
              <a:t>form</a:t>
            </a:r>
            <a:r>
              <a:rPr kumimoji="0" lang="es-ES" altLang="es-ES" b="0" i="0" u="none" strike="noStrike" cap="none" normalizeH="0" baseline="0" dirty="0">
                <a:ln>
                  <a:noFill/>
                </a:ln>
                <a:solidFill>
                  <a:srgbClr val="A6E22E"/>
                </a:solidFill>
                <a:effectLst/>
                <a:latin typeface="Consolas" panose="020B0609020204030204" pitchFamily="49" charset="0"/>
              </a:rPr>
              <a:t>-data"</a:t>
            </a:r>
            <a:r>
              <a:rPr kumimoji="0" lang="es-ES" altLang="es-ES" b="0" i="0" u="none" strike="noStrike" cap="none" normalizeH="0" baseline="0" dirty="0">
                <a:ln>
                  <a:noFill/>
                </a:ln>
                <a:solidFill>
                  <a:srgbClr val="F8F8F2"/>
                </a:solidFill>
                <a:effectLst/>
                <a:latin typeface="Consolas" panose="020B0609020204030204" pitchFamily="49" charset="0"/>
              </a:rPr>
              <a:t>&gt; </a:t>
            </a:r>
          </a:p>
          <a:p>
            <a:pPr lvl="1" eaLnBrk="0" fontAlgn="base" hangingPunct="0">
              <a:spcBef>
                <a:spcPct val="0"/>
              </a:spcBef>
              <a:spcAft>
                <a:spcPct val="0"/>
              </a:spcAft>
            </a:pPr>
            <a:r>
              <a:rPr kumimoji="0" lang="es-ES" altLang="es-ES" b="0" i="0" u="none" strike="noStrike" cap="none" normalizeH="0" baseline="0" dirty="0">
                <a:ln>
                  <a:noFill/>
                </a:ln>
                <a:solidFill>
                  <a:srgbClr val="F8F8F2"/>
                </a:solidFill>
                <a:effectLst/>
                <a:latin typeface="Consolas" panose="020B0609020204030204" pitchFamily="49" charset="0"/>
              </a:rPr>
              <a:t>&lt;input </a:t>
            </a:r>
            <a:r>
              <a:rPr kumimoji="0" lang="es-ES" altLang="es-ES" b="0" i="0" u="none" strike="noStrike" cap="none" normalizeH="0" baseline="0" dirty="0" err="1">
                <a:ln>
                  <a:noFill/>
                </a:ln>
                <a:solidFill>
                  <a:srgbClr val="F8F8F2"/>
                </a:solidFill>
                <a:effectLst/>
                <a:latin typeface="Consolas" panose="020B0609020204030204" pitchFamily="49" charset="0"/>
              </a:rPr>
              <a:t>type</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"file"</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name</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"file"</a:t>
            </a:r>
            <a:r>
              <a:rPr kumimoji="0" lang="es-ES" altLang="es-ES" b="0" i="0" u="none" strike="noStrike" cap="none" normalizeH="0" baseline="0" dirty="0">
                <a:ln>
                  <a:noFill/>
                </a:ln>
                <a:solidFill>
                  <a:srgbClr val="F8F8F2"/>
                </a:solidFill>
                <a:effectLst/>
                <a:latin typeface="Consolas" panose="020B0609020204030204" pitchFamily="49" charset="0"/>
              </a:rPr>
              <a:t>&gt; </a:t>
            </a:r>
          </a:p>
          <a:p>
            <a:pPr lvl="1" eaLnBrk="0" fontAlgn="base" hangingPunct="0">
              <a:spcBef>
                <a:spcPct val="0"/>
              </a:spcBef>
              <a:spcAft>
                <a:spcPct val="0"/>
              </a:spcAft>
            </a:pPr>
            <a:r>
              <a:rPr kumimoji="0" lang="es-ES" altLang="es-ES" b="0" i="0" u="none" strike="noStrike" cap="none" normalizeH="0" baseline="0" dirty="0">
                <a:ln>
                  <a:noFill/>
                </a:ln>
                <a:solidFill>
                  <a:srgbClr val="F8F8F2"/>
                </a:solidFill>
                <a:effectLst/>
                <a:latin typeface="Consolas" panose="020B0609020204030204" pitchFamily="49" charset="0"/>
              </a:rPr>
              <a:t>&lt;input </a:t>
            </a:r>
            <a:r>
              <a:rPr kumimoji="0" lang="es-ES" altLang="es-ES" b="0" i="0" u="none" strike="noStrike" cap="none" normalizeH="0" baseline="0" dirty="0" err="1">
                <a:ln>
                  <a:noFill/>
                </a:ln>
                <a:solidFill>
                  <a:srgbClr val="F8F8F2"/>
                </a:solidFill>
                <a:effectLst/>
                <a:latin typeface="Consolas" panose="020B0609020204030204" pitchFamily="49" charset="0"/>
              </a:rPr>
              <a:t>type</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err="1">
                <a:ln>
                  <a:noFill/>
                </a:ln>
                <a:solidFill>
                  <a:srgbClr val="A6E22E"/>
                </a:solidFill>
                <a:effectLst/>
                <a:latin typeface="Consolas" panose="020B0609020204030204" pitchFamily="49" charset="0"/>
              </a:rPr>
              <a:t>submit</a:t>
            </a:r>
            <a:r>
              <a:rPr kumimoji="0" lang="es-ES" altLang="es-ES" b="0" i="0" u="none" strike="noStrike" cap="none" normalizeH="0" baseline="0" dirty="0">
                <a:ln>
                  <a:noFill/>
                </a:ln>
                <a:solidFill>
                  <a:srgbClr val="A6E22E"/>
                </a:solidFill>
                <a:effectLst/>
                <a:latin typeface="Consolas" panose="020B0609020204030204" pitchFamily="49" charset="0"/>
              </a:rPr>
              <a:t>"</a:t>
            </a:r>
            <a:r>
              <a:rPr kumimoji="0" lang="es-ES" altLang="es-ES" b="0" i="0" u="none" strike="noStrike" cap="none" normalizeH="0" baseline="0" dirty="0">
                <a:ln>
                  <a:noFill/>
                </a:ln>
                <a:solidFill>
                  <a:srgbClr val="F8F8F2"/>
                </a:solidFill>
                <a:effectLst/>
                <a:latin typeface="Consolas" panose="020B0609020204030204" pitchFamily="49" charset="0"/>
              </a:rPr>
              <a:t> </a:t>
            </a:r>
            <a:r>
              <a:rPr kumimoji="0" lang="es-ES" altLang="es-ES" b="0" i="0" u="none" strike="noStrike" cap="none" normalizeH="0" baseline="0" dirty="0" err="1">
                <a:ln>
                  <a:noFill/>
                </a:ln>
                <a:solidFill>
                  <a:srgbClr val="F8F8F2"/>
                </a:solidFill>
                <a:effectLst/>
                <a:latin typeface="Consolas" panose="020B0609020204030204" pitchFamily="49" charset="0"/>
              </a:rPr>
              <a:t>value</a:t>
            </a:r>
            <a:r>
              <a:rPr kumimoji="0" lang="es-ES" altLang="es-ES" b="0" i="0" u="none" strike="noStrike" cap="none" normalizeH="0" baseline="0" dirty="0">
                <a:ln>
                  <a:noFill/>
                </a:ln>
                <a:solidFill>
                  <a:srgbClr val="F8F8F2"/>
                </a:solidFill>
                <a:effectLst/>
                <a:latin typeface="Consolas" panose="020B0609020204030204" pitchFamily="49" charset="0"/>
              </a:rPr>
              <a:t>=</a:t>
            </a:r>
            <a:r>
              <a:rPr kumimoji="0" lang="es-ES" altLang="es-ES" b="0" i="0" u="none" strike="noStrike" cap="none" normalizeH="0" baseline="0" dirty="0">
                <a:ln>
                  <a:noFill/>
                </a:ln>
                <a:solidFill>
                  <a:srgbClr val="A6E22E"/>
                </a:solidFill>
                <a:effectLst/>
                <a:latin typeface="Consolas" panose="020B0609020204030204" pitchFamily="49" charset="0"/>
              </a:rPr>
              <a:t>"Subir"</a:t>
            </a:r>
            <a:r>
              <a:rPr kumimoji="0" lang="es-ES" altLang="es-ES" b="0" i="0" u="none" strike="noStrike" cap="none" normalizeH="0" baseline="0" dirty="0">
                <a:ln>
                  <a:noFill/>
                </a:ln>
                <a:solidFill>
                  <a:srgbClr val="F8F8F2"/>
                </a:solidFill>
                <a:effectLst/>
                <a:latin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rgbClr val="F8F8F2"/>
                </a:solidFill>
                <a:effectLst/>
                <a:latin typeface="Consolas" panose="020B0609020204030204" pitchFamily="49" charset="0"/>
              </a:rPr>
              <a:t>&lt;/</a:t>
            </a:r>
            <a:r>
              <a:rPr kumimoji="0" lang="es-ES" altLang="es-ES" b="0" i="0" u="none" strike="noStrike" cap="none" normalizeH="0" baseline="0" dirty="0" err="1">
                <a:ln>
                  <a:noFill/>
                </a:ln>
                <a:solidFill>
                  <a:srgbClr val="F8F8F2"/>
                </a:solidFill>
                <a:effectLst/>
                <a:latin typeface="Consolas" panose="020B0609020204030204" pitchFamily="49" charset="0"/>
              </a:rPr>
              <a:t>form</a:t>
            </a:r>
            <a:r>
              <a:rPr kumimoji="0" lang="es-ES" altLang="es-ES" b="0" i="0" u="none" strike="noStrike" cap="none" normalizeH="0" baseline="0" dirty="0">
                <a:ln>
                  <a:noFill/>
                </a:ln>
                <a:solidFill>
                  <a:srgbClr val="F8F8F2"/>
                </a:solidFill>
                <a:effectLst/>
                <a:latin typeface="Consolas" panose="020B0609020204030204" pitchFamily="49" charset="0"/>
              </a:rPr>
              <a:t>&gt;</a:t>
            </a:r>
            <a:r>
              <a:rPr kumimoji="0" lang="es-ES" altLang="es-ES" sz="1050" b="0" i="0" u="none" strike="noStrike" cap="none" normalizeH="0" baseline="0" dirty="0">
                <a:ln>
                  <a:noFill/>
                </a:ln>
                <a:solidFill>
                  <a:schemeClr val="tx1"/>
                </a:solidFill>
                <a:effectLst/>
              </a:rPr>
              <a:t> </a:t>
            </a:r>
            <a:endParaRPr kumimoji="0" lang="es-ES" altLang="es-E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063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t>FS y CSV</a:t>
            </a:r>
          </a:p>
          <a:p>
            <a:pPr marL="560070" indent="-514350" algn="l">
              <a:buFont typeface="+mj-lt"/>
              <a:buAutoNum type="arabicPeriod"/>
            </a:pPr>
            <a:r>
              <a:rPr lang="es-ES" dirty="0">
                <a:solidFill>
                  <a:schemeClr val="bg2"/>
                </a:solidFill>
              </a:rPr>
              <a:t>MongoDB en la nube</a:t>
            </a:r>
            <a:br>
              <a:rPr lang="es-ES" dirty="0">
                <a:solidFill>
                  <a:schemeClr val="bg2"/>
                </a:solidFill>
                <a:hlinkClick r:id="rId2">
                  <a:extLst>
                    <a:ext uri="{A12FA001-AC4F-418D-AE19-62706E023703}">
                      <ahyp:hlinkClr xmlns:ahyp="http://schemas.microsoft.com/office/drawing/2018/hyperlinkcolor" val="tx"/>
                    </a:ext>
                  </a:extLst>
                </a:hlinkClick>
              </a:rPr>
            </a:br>
            <a:endParaRPr lang="es-ES" dirty="0">
              <a:solidFill>
                <a:schemeClr val="bg2"/>
              </a:solidFill>
            </a:endParaRPr>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113</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2805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202EBA-4D72-4E69-AFFF-82D8624E87E7}"/>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ECAB9C8C-5583-47B8-83C4-039EBBF4D004}"/>
              </a:ext>
            </a:extLst>
          </p:cNvPr>
          <p:cNvSpPr>
            <a:spLocks noGrp="1"/>
          </p:cNvSpPr>
          <p:nvPr>
            <p:ph idx="1"/>
          </p:nvPr>
        </p:nvSpPr>
        <p:spPr/>
        <p:txBody>
          <a:bodyPr/>
          <a:lstStyle/>
          <a:p>
            <a:r>
              <a:rPr lang="es-ES" dirty="0">
                <a:hlinkClick r:id="rId2"/>
              </a:rPr>
              <a:t>https://repl.it/@parzibyte/Leer-CSV-con-NodeJS</a:t>
            </a:r>
            <a:endParaRPr lang="es-ES" dirty="0"/>
          </a:p>
        </p:txBody>
      </p:sp>
      <p:sp>
        <p:nvSpPr>
          <p:cNvPr id="4" name="Marcador de pie de página 3">
            <a:extLst>
              <a:ext uri="{FF2B5EF4-FFF2-40B4-BE49-F238E27FC236}">
                <a16:creationId xmlns:a16="http://schemas.microsoft.com/office/drawing/2014/main" id="{69FD854D-0470-45F3-96A2-667F281F380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37A497D6-9D9D-4817-8215-5F4BADD958AE}"/>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72F1E903-E2C6-446F-AD0F-9BDC461A2DEC}"/>
              </a:ext>
            </a:extLst>
          </p:cNvPr>
          <p:cNvSpPr>
            <a:spLocks noGrp="1"/>
          </p:cNvSpPr>
          <p:nvPr>
            <p:ph type="sldNum" sz="quarter" idx="12"/>
          </p:nvPr>
        </p:nvSpPr>
        <p:spPr/>
        <p:txBody>
          <a:bodyPr/>
          <a:lstStyle/>
          <a:p>
            <a:fld id="{E4253A2E-9865-4013-9D0B-AE4969F4ED8F}" type="slidenum">
              <a:rPr lang="es-ES" smtClean="0"/>
              <a:t>114</a:t>
            </a:fld>
            <a:endParaRPr lang="es-ES"/>
          </a:p>
        </p:txBody>
      </p:sp>
    </p:spTree>
    <p:extLst>
      <p:ext uri="{BB962C8B-B14F-4D97-AF65-F5344CB8AC3E}">
        <p14:creationId xmlns:p14="http://schemas.microsoft.com/office/powerpoint/2010/main" val="227024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CD48F-D987-4139-B84C-8CF6E1EE0DDB}"/>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744B742A-01CB-4A31-891D-1EC556E9B7D0}"/>
              </a:ext>
            </a:extLst>
          </p:cNvPr>
          <p:cNvSpPr>
            <a:spLocks noGrp="1"/>
          </p:cNvSpPr>
          <p:nvPr>
            <p:ph idx="1"/>
          </p:nvPr>
        </p:nvSpPr>
        <p:spPr/>
        <p:txBody>
          <a:bodyPr/>
          <a:lstStyle/>
          <a:p>
            <a:r>
              <a:rPr lang="es-ES" dirty="0"/>
              <a:t>Importamos las dependencias y configuramos la aplicación de </a:t>
            </a:r>
            <a:r>
              <a:rPr lang="es-ES" dirty="0" err="1"/>
              <a:t>express</a:t>
            </a:r>
            <a:r>
              <a:rPr lang="es-ES" dirty="0"/>
              <a:t>, en un nuevo archivo llamado app.js</a:t>
            </a:r>
          </a:p>
          <a:p>
            <a:endParaRPr lang="es-ES" dirty="0"/>
          </a:p>
        </p:txBody>
      </p:sp>
      <p:sp>
        <p:nvSpPr>
          <p:cNvPr id="4" name="Marcador de pie de página 3">
            <a:extLst>
              <a:ext uri="{FF2B5EF4-FFF2-40B4-BE49-F238E27FC236}">
                <a16:creationId xmlns:a16="http://schemas.microsoft.com/office/drawing/2014/main" id="{238178C3-8A8E-4CC5-A624-627287BCFA1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E01A5AA-59BA-4F92-A3E0-D7873206B4D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DDB24C7-6CEB-45A7-96F5-70438B0BA74F}"/>
              </a:ext>
            </a:extLst>
          </p:cNvPr>
          <p:cNvSpPr>
            <a:spLocks noGrp="1"/>
          </p:cNvSpPr>
          <p:nvPr>
            <p:ph type="sldNum" sz="quarter" idx="12"/>
          </p:nvPr>
        </p:nvSpPr>
        <p:spPr/>
        <p:txBody>
          <a:bodyPr/>
          <a:lstStyle/>
          <a:p>
            <a:fld id="{E4253A2E-9865-4013-9D0B-AE4969F4ED8F}" type="slidenum">
              <a:rPr lang="es-ES" smtClean="0"/>
              <a:t>115</a:t>
            </a:fld>
            <a:endParaRPr lang="es-ES"/>
          </a:p>
        </p:txBody>
      </p:sp>
      <p:sp>
        <p:nvSpPr>
          <p:cNvPr id="8" name="Rectangle 1">
            <a:extLst>
              <a:ext uri="{FF2B5EF4-FFF2-40B4-BE49-F238E27FC236}">
                <a16:creationId xmlns:a16="http://schemas.microsoft.com/office/drawing/2014/main" id="{83B72CAE-8DB2-426D-98F5-C25FE21EF1E3}"/>
              </a:ext>
            </a:extLst>
          </p:cNvPr>
          <p:cNvSpPr>
            <a:spLocks noChangeArrowheads="1"/>
          </p:cNvSpPr>
          <p:nvPr/>
        </p:nvSpPr>
        <p:spPr bwMode="auto">
          <a:xfrm>
            <a:off x="2639925" y="3143870"/>
            <a:ext cx="6912149" cy="139135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66D9EF"/>
                </a:solidFill>
                <a:effectLst/>
                <a:latin typeface="Consolas" panose="020B0609020204030204" pitchFamily="49" charset="0"/>
              </a:rPr>
              <a:t>const</a:t>
            </a:r>
            <a:r>
              <a:rPr kumimoji="0" lang="es-ES" altLang="es-ES" sz="2000" b="0" i="0" u="none" strike="noStrike" cap="none" normalizeH="0" baseline="0" dirty="0">
                <a:ln>
                  <a:noFill/>
                </a:ln>
                <a:solidFill>
                  <a:srgbClr val="F8F8F2"/>
                </a:solidFill>
                <a:effectLst/>
                <a:latin typeface="Consolas" panose="020B0609020204030204" pitchFamily="49" charset="0"/>
              </a:rPr>
              <a:t> </a:t>
            </a:r>
            <a:r>
              <a:rPr kumimoji="0" lang="es-ES" altLang="es-ES" sz="2000" b="0" i="0" u="none" strike="noStrike" cap="none" normalizeH="0" baseline="0" dirty="0" err="1">
                <a:ln>
                  <a:noFill/>
                </a:ln>
                <a:solidFill>
                  <a:srgbClr val="F8F8F2"/>
                </a:solidFill>
                <a:effectLst/>
                <a:latin typeface="Consolas" panose="020B0609020204030204" pitchFamily="49" charset="0"/>
              </a:rPr>
              <a:t>express</a:t>
            </a:r>
            <a:r>
              <a:rPr kumimoji="0" lang="es-ES" altLang="es-ES" sz="2000" b="0" i="0" u="none" strike="noStrike" cap="none" normalizeH="0" baseline="0" dirty="0">
                <a:ln>
                  <a:noFill/>
                </a:ln>
                <a:solidFill>
                  <a:srgbClr val="F8F8F2"/>
                </a:solidFill>
                <a:effectLst/>
                <a:latin typeface="Consolas" panose="020B0609020204030204" pitchFamily="49" charset="0"/>
              </a:rPr>
              <a:t> = </a:t>
            </a:r>
            <a:r>
              <a:rPr kumimoji="0" lang="es-ES" altLang="es-ES" sz="2000" b="0" i="0" u="none" strike="noStrike" cap="none" normalizeH="0" baseline="0" dirty="0" err="1">
                <a:ln>
                  <a:noFill/>
                </a:ln>
                <a:solidFill>
                  <a:srgbClr val="E6DB74"/>
                </a:solidFill>
                <a:effectLst/>
                <a:latin typeface="Consolas" panose="020B0609020204030204" pitchFamily="49" charset="0"/>
              </a:rPr>
              <a:t>require</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err="1">
                <a:ln>
                  <a:noFill/>
                </a:ln>
                <a:solidFill>
                  <a:srgbClr val="A6E22E"/>
                </a:solidFill>
                <a:effectLst/>
                <a:latin typeface="Consolas" panose="020B0609020204030204" pitchFamily="49" charset="0"/>
              </a:rPr>
              <a:t>express</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a:ln>
                  <a:noFill/>
                </a:ln>
                <a:solidFill>
                  <a:srgbClr val="F8F8F2"/>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66D9EF"/>
                </a:solidFill>
                <a:effectLst/>
                <a:latin typeface="Consolas" panose="020B0609020204030204" pitchFamily="49" charset="0"/>
              </a:rPr>
              <a:t>const</a:t>
            </a:r>
            <a:r>
              <a:rPr kumimoji="0" lang="es-ES" altLang="es-ES" sz="2000" b="0" i="0" u="none" strike="noStrike" cap="none" normalizeH="0" baseline="0" dirty="0">
                <a:ln>
                  <a:noFill/>
                </a:ln>
                <a:solidFill>
                  <a:srgbClr val="F8F8F2"/>
                </a:solidFill>
                <a:effectLst/>
                <a:latin typeface="Consolas" panose="020B0609020204030204" pitchFamily="49" charset="0"/>
              </a:rPr>
              <a:t> </a:t>
            </a:r>
            <a:r>
              <a:rPr kumimoji="0" lang="es-ES" altLang="es-ES" sz="2000" b="0" i="0" u="none" strike="noStrike" cap="none" normalizeH="0" baseline="0" dirty="0" err="1">
                <a:ln>
                  <a:noFill/>
                </a:ln>
                <a:solidFill>
                  <a:srgbClr val="F8F8F2"/>
                </a:solidFill>
                <a:effectLst/>
                <a:latin typeface="Consolas" panose="020B0609020204030204" pitchFamily="49" charset="0"/>
              </a:rPr>
              <a:t>fileUpload</a:t>
            </a:r>
            <a:r>
              <a:rPr kumimoji="0" lang="es-ES" altLang="es-ES" sz="2000" b="0" i="0" u="none" strike="noStrike" cap="none" normalizeH="0" baseline="0" dirty="0">
                <a:ln>
                  <a:noFill/>
                </a:ln>
                <a:solidFill>
                  <a:srgbClr val="F8F8F2"/>
                </a:solidFill>
                <a:effectLst/>
                <a:latin typeface="Consolas" panose="020B0609020204030204" pitchFamily="49" charset="0"/>
              </a:rPr>
              <a:t> = </a:t>
            </a:r>
            <a:r>
              <a:rPr kumimoji="0" lang="es-ES" altLang="es-ES" sz="2000" b="0" i="0" u="none" strike="noStrike" cap="none" normalizeH="0" baseline="0" dirty="0" err="1">
                <a:ln>
                  <a:noFill/>
                </a:ln>
                <a:solidFill>
                  <a:srgbClr val="E6DB74"/>
                </a:solidFill>
                <a:effectLst/>
                <a:latin typeface="Consolas" panose="020B0609020204030204" pitchFamily="49" charset="0"/>
              </a:rPr>
              <a:t>require</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err="1">
                <a:ln>
                  <a:noFill/>
                </a:ln>
                <a:solidFill>
                  <a:srgbClr val="A6E22E"/>
                </a:solidFill>
                <a:effectLst/>
                <a:latin typeface="Consolas" panose="020B0609020204030204" pitchFamily="49" charset="0"/>
              </a:rPr>
              <a:t>express-fileupload</a:t>
            </a:r>
            <a:r>
              <a:rPr kumimoji="0" lang="es-ES" altLang="es-ES" sz="2000" b="0" i="0" u="none" strike="noStrike" cap="none" normalizeH="0" baseline="0" dirty="0">
                <a:ln>
                  <a:noFill/>
                </a:ln>
                <a:solidFill>
                  <a:srgbClr val="A6E22E"/>
                </a:solidFill>
                <a:effectLst/>
                <a:latin typeface="Consolas" panose="020B0609020204030204" pitchFamily="49" charset="0"/>
              </a:rPr>
              <a:t>’</a:t>
            </a:r>
            <a:r>
              <a:rPr kumimoji="0" lang="es-ES" altLang="es-ES" sz="2000" b="0" i="0" u="none" strike="noStrike" cap="none" normalizeH="0" baseline="0" dirty="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66D9EF"/>
                </a:solidFill>
                <a:effectLst/>
                <a:latin typeface="Consolas" panose="020B0609020204030204" pitchFamily="49" charset="0"/>
              </a:rPr>
              <a:t>const</a:t>
            </a:r>
            <a:r>
              <a:rPr kumimoji="0" lang="es-ES" altLang="es-ES" sz="2000" b="0" i="0" u="none" strike="noStrike" cap="none" normalizeH="0" baseline="0" dirty="0">
                <a:ln>
                  <a:noFill/>
                </a:ln>
                <a:solidFill>
                  <a:srgbClr val="F8F8F2"/>
                </a:solidFill>
                <a:effectLst/>
                <a:latin typeface="Consolas" panose="020B0609020204030204" pitchFamily="49" charset="0"/>
              </a:rPr>
              <a:t> app = </a:t>
            </a:r>
            <a:r>
              <a:rPr kumimoji="0" lang="es-ES" altLang="es-ES" sz="2000" b="0" i="0" u="none" strike="noStrike" cap="none" normalizeH="0" baseline="0" dirty="0" err="1">
                <a:ln>
                  <a:noFill/>
                </a:ln>
                <a:solidFill>
                  <a:srgbClr val="E6DB74"/>
                </a:solidFill>
                <a:effectLst/>
                <a:latin typeface="Consolas" panose="020B0609020204030204" pitchFamily="49" charset="0"/>
              </a:rPr>
              <a:t>express</a:t>
            </a:r>
            <a:r>
              <a:rPr kumimoji="0" lang="es-ES" altLang="es-ES" sz="2000" b="0" i="0" u="none" strike="noStrike" cap="none" normalizeH="0" baseline="0" dirty="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err="1">
                <a:ln>
                  <a:noFill/>
                </a:ln>
                <a:solidFill>
                  <a:srgbClr val="F8F8F2"/>
                </a:solidFill>
                <a:effectLst/>
                <a:latin typeface="Consolas" panose="020B0609020204030204" pitchFamily="49" charset="0"/>
              </a:rPr>
              <a:t>app.</a:t>
            </a:r>
            <a:r>
              <a:rPr kumimoji="0" lang="es-ES" altLang="es-ES" sz="2000" b="0" i="0" u="none" strike="noStrike" cap="none" normalizeH="0" baseline="0" dirty="0" err="1">
                <a:ln>
                  <a:noFill/>
                </a:ln>
                <a:solidFill>
                  <a:srgbClr val="E6DB74"/>
                </a:solidFill>
                <a:effectLst/>
                <a:latin typeface="Consolas" panose="020B0609020204030204" pitchFamily="49" charset="0"/>
              </a:rPr>
              <a:t>use</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2000" b="0" i="0" u="none" strike="noStrike" cap="none" normalizeH="0" baseline="0" dirty="0" err="1">
                <a:ln>
                  <a:noFill/>
                </a:ln>
                <a:solidFill>
                  <a:srgbClr val="E6DB74"/>
                </a:solidFill>
                <a:effectLst/>
                <a:latin typeface="Consolas" panose="020B0609020204030204" pitchFamily="49" charset="0"/>
              </a:rPr>
              <a:t>fileUpload</a:t>
            </a:r>
            <a:r>
              <a:rPr kumimoji="0" lang="es-ES" altLang="es-ES" sz="2000" b="0" i="0" u="none" strike="noStrike" cap="none" normalizeH="0" baseline="0" dirty="0">
                <a:ln>
                  <a:noFill/>
                </a:ln>
                <a:solidFill>
                  <a:srgbClr val="F8F8F2"/>
                </a:solidFill>
                <a:effectLst/>
                <a:latin typeface="Consolas" panose="020B0609020204030204" pitchFamily="49" charset="0"/>
              </a:rPr>
              <a:t>())</a:t>
            </a:r>
            <a:r>
              <a:rPr kumimoji="0" lang="es-ES" altLang="es-ES" sz="1100" b="0" i="0" u="none" strike="noStrike" cap="none" normalizeH="0" baseline="0" dirty="0">
                <a:ln>
                  <a:noFill/>
                </a:ln>
                <a:solidFill>
                  <a:schemeClr val="tx1"/>
                </a:solidFill>
                <a:effectLst/>
              </a:rPr>
              <a:t> </a:t>
            </a:r>
            <a:endParaRPr kumimoji="0" lang="es-ES" altLang="es-E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99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FC431-6A13-48AE-9CC8-74844A4E50E6}"/>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A282465C-74BB-4EDD-835E-3798A5A5856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A268FF8F-9260-4FBE-AAF9-6B233EADA02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B393A7C7-5F28-4124-A027-6B7B5D58ECD7}"/>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1C08D44C-CAC3-4F06-89A8-99E9A486370E}"/>
              </a:ext>
            </a:extLst>
          </p:cNvPr>
          <p:cNvSpPr>
            <a:spLocks noGrp="1"/>
          </p:cNvSpPr>
          <p:nvPr>
            <p:ph type="sldNum" sz="quarter" idx="12"/>
          </p:nvPr>
        </p:nvSpPr>
        <p:spPr/>
        <p:txBody>
          <a:bodyPr/>
          <a:lstStyle/>
          <a:p>
            <a:fld id="{E4253A2E-9865-4013-9D0B-AE4969F4ED8F}" type="slidenum">
              <a:rPr lang="es-ES" smtClean="0"/>
              <a:t>116</a:t>
            </a:fld>
            <a:endParaRPr lang="es-ES"/>
          </a:p>
        </p:txBody>
      </p:sp>
      <p:sp>
        <p:nvSpPr>
          <p:cNvPr id="7" name="Rectángulo 6">
            <a:extLst>
              <a:ext uri="{FF2B5EF4-FFF2-40B4-BE49-F238E27FC236}">
                <a16:creationId xmlns:a16="http://schemas.microsoft.com/office/drawing/2014/main" id="{3986D10E-1C5C-4B6B-A3C8-4A06DE720F20}"/>
              </a:ext>
            </a:extLst>
          </p:cNvPr>
          <p:cNvSpPr/>
          <p:nvPr/>
        </p:nvSpPr>
        <p:spPr>
          <a:xfrm>
            <a:off x="2435290" y="2655934"/>
            <a:ext cx="7912359" cy="923330"/>
          </a:xfrm>
          <a:prstGeom prst="rect">
            <a:avLst/>
          </a:prstGeom>
          <a:solidFill>
            <a:schemeClr val="tx1"/>
          </a:solidFill>
        </p:spPr>
        <p:txBody>
          <a:bodyPr wrap="square">
            <a:spAutoFit/>
          </a:bodyPr>
          <a:lstStyle/>
          <a:p>
            <a:r>
              <a:rPr lang="es-ES" dirty="0" err="1">
                <a:solidFill>
                  <a:srgbClr val="569CD6"/>
                </a:solidFill>
                <a:latin typeface="Consolas" panose="020B0609020204030204" pitchFamily="49" charset="0"/>
              </a:rPr>
              <a:t>const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fs</a:t>
            </a:r>
            <a:r>
              <a:rPr lang="es-ES" dirty="0">
                <a:solidFill>
                  <a:srgbClr val="D4D4D4"/>
                </a:solidFill>
                <a:latin typeface="Consolas" panose="020B0609020204030204" pitchFamily="49" charset="0"/>
              </a:rPr>
              <a:t> = </a:t>
            </a:r>
            <a:r>
              <a:rPr lang="es-ES" dirty="0" err="1">
                <a:solidFill>
                  <a:srgbClr val="DCDCAA"/>
                </a:solidFill>
                <a:latin typeface="Consolas" panose="020B0609020204030204" pitchFamily="49" charset="0"/>
              </a:rPr>
              <a:t>require</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fs</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 </a:t>
            </a:r>
            <a:r>
              <a:rPr lang="es-ES" dirty="0">
                <a:solidFill>
                  <a:srgbClr val="6A9955"/>
                </a:solidFill>
                <a:latin typeface="Consolas" panose="020B0609020204030204" pitchFamily="49" charset="0"/>
              </a:rPr>
              <a:t>// </a:t>
            </a:r>
            <a:r>
              <a:rPr lang="es-ES" dirty="0" err="1">
                <a:solidFill>
                  <a:srgbClr val="6A9955"/>
                </a:solidFill>
                <a:latin typeface="Consolas" panose="020B0609020204030204" pitchFamily="49" charset="0"/>
              </a:rPr>
              <a:t>filesystem</a:t>
            </a:r>
            <a:endParaRPr lang="es-ES" dirty="0">
              <a:solidFill>
                <a:srgbClr val="D4D4D4"/>
              </a:solidFill>
              <a:latin typeface="Consolas" panose="020B0609020204030204" pitchFamily="49" charset="0"/>
            </a:endParaRPr>
          </a:p>
          <a:p>
            <a:r>
              <a:rPr lang="es-ES" dirty="0" err="1">
                <a:solidFill>
                  <a:srgbClr val="569CD6"/>
                </a:solidFill>
                <a:latin typeface="Consolas" panose="020B0609020204030204" pitchFamily="49" charset="0"/>
              </a:rPr>
              <a:t>const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csv</a:t>
            </a:r>
            <a:r>
              <a:rPr lang="es-ES" dirty="0">
                <a:solidFill>
                  <a:srgbClr val="D4D4D4"/>
                </a:solidFill>
                <a:latin typeface="Consolas" panose="020B0609020204030204" pitchFamily="49" charset="0"/>
              </a:rPr>
              <a:t> = </a:t>
            </a:r>
            <a:r>
              <a:rPr lang="es-ES" dirty="0" err="1">
                <a:solidFill>
                  <a:srgbClr val="DCDCAA"/>
                </a:solidFill>
                <a:latin typeface="Consolas" panose="020B0609020204030204" pitchFamily="49" charset="0"/>
              </a:rPr>
              <a:t>require</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csv-parser</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a:t>
            </a:r>
            <a:r>
              <a:rPr lang="es-ES" dirty="0">
                <a:solidFill>
                  <a:srgbClr val="6A9955"/>
                </a:solidFill>
                <a:latin typeface="Consolas" panose="020B0609020204030204" pitchFamily="49" charset="0"/>
              </a:rPr>
              <a:t>// Encargado de </a:t>
            </a:r>
            <a:r>
              <a:rPr lang="es-ES" dirty="0" err="1">
                <a:solidFill>
                  <a:srgbClr val="6A9955"/>
                </a:solidFill>
                <a:latin typeface="Consolas" panose="020B0609020204030204" pitchFamily="49" charset="0"/>
              </a:rPr>
              <a:t>parsear</a:t>
            </a:r>
            <a:endParaRPr lang="es-ES" dirty="0">
              <a:solidFill>
                <a:srgbClr val="D4D4D4"/>
              </a:solidFill>
              <a:latin typeface="Consolas" panose="020B0609020204030204" pitchFamily="49" charset="0"/>
            </a:endParaRPr>
          </a:p>
          <a:p>
            <a:r>
              <a:rPr lang="es-ES" dirty="0" err="1">
                <a:solidFill>
                  <a:srgbClr val="569CD6"/>
                </a:solidFill>
                <a:latin typeface="Consolas" panose="020B0609020204030204" pitchFamily="49" charset="0"/>
              </a:rPr>
              <a:t>const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result</a:t>
            </a:r>
            <a:r>
              <a:rPr lang="es-ES" dirty="0">
                <a:solidFill>
                  <a:srgbClr val="D4D4D4"/>
                </a:solidFill>
                <a:latin typeface="Consolas" panose="020B0609020204030204" pitchFamily="49" charset="0"/>
              </a:rPr>
              <a: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6898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57C2A-77EC-4926-A2E3-499E8ED390B8}"/>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F9FD3B89-8DF8-4F78-9BAD-6BAD40141A87}"/>
              </a:ext>
            </a:extLst>
          </p:cNvPr>
          <p:cNvSpPr>
            <a:spLocks noGrp="1"/>
          </p:cNvSpPr>
          <p:nvPr>
            <p:ph idx="1"/>
          </p:nvPr>
        </p:nvSpPr>
        <p:spPr/>
        <p:txBody>
          <a:bodyPr>
            <a:normAutofit/>
          </a:bodyPr>
          <a:lstStyle/>
          <a:p>
            <a:pPr marL="45720" indent="0">
              <a:buNone/>
            </a:pPr>
            <a:r>
              <a:rPr lang="es-ES" dirty="0"/>
              <a:t>    </a:t>
            </a:r>
          </a:p>
        </p:txBody>
      </p:sp>
      <p:sp>
        <p:nvSpPr>
          <p:cNvPr id="4" name="Marcador de pie de página 3">
            <a:extLst>
              <a:ext uri="{FF2B5EF4-FFF2-40B4-BE49-F238E27FC236}">
                <a16:creationId xmlns:a16="http://schemas.microsoft.com/office/drawing/2014/main" id="{03FB57AA-43F7-4FF6-8607-E21EB06053D6}"/>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E7146-877A-4AEB-AB61-8CACF6A67B9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A6108030-DAA4-4A69-ADE1-EB4A54409BBD}"/>
              </a:ext>
            </a:extLst>
          </p:cNvPr>
          <p:cNvSpPr>
            <a:spLocks noGrp="1"/>
          </p:cNvSpPr>
          <p:nvPr>
            <p:ph type="sldNum" sz="quarter" idx="12"/>
          </p:nvPr>
        </p:nvSpPr>
        <p:spPr/>
        <p:txBody>
          <a:bodyPr/>
          <a:lstStyle/>
          <a:p>
            <a:fld id="{E4253A2E-9865-4013-9D0B-AE4969F4ED8F}" type="slidenum">
              <a:rPr lang="es-ES" smtClean="0"/>
              <a:t>117</a:t>
            </a:fld>
            <a:endParaRPr lang="es-ES"/>
          </a:p>
        </p:txBody>
      </p:sp>
      <p:sp>
        <p:nvSpPr>
          <p:cNvPr id="7" name="Rectángulo 6">
            <a:extLst>
              <a:ext uri="{FF2B5EF4-FFF2-40B4-BE49-F238E27FC236}">
                <a16:creationId xmlns:a16="http://schemas.microsoft.com/office/drawing/2014/main" id="{B0CF9D52-30C5-4232-80FC-3400C376A4F8}"/>
              </a:ext>
            </a:extLst>
          </p:cNvPr>
          <p:cNvSpPr/>
          <p:nvPr/>
        </p:nvSpPr>
        <p:spPr>
          <a:xfrm>
            <a:off x="1446245" y="1829117"/>
            <a:ext cx="10114384" cy="3693319"/>
          </a:xfrm>
          <a:prstGeom prst="rect">
            <a:avLst/>
          </a:prstGeom>
          <a:solidFill>
            <a:schemeClr val="tx1"/>
          </a:solidFill>
        </p:spPr>
        <p:txBody>
          <a:bodyPr wrap="square">
            <a:spAutoFit/>
          </a:bodyPr>
          <a:lstStyle/>
          <a:p>
            <a:r>
              <a:rPr lang="es-ES" dirty="0" err="1">
                <a:solidFill>
                  <a:srgbClr val="9CDCFE"/>
                </a:solidFill>
                <a:latin typeface="Consolas" panose="020B0609020204030204" pitchFamily="49" charset="0"/>
              </a:rPr>
              <a:t>router</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post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addUserCSV</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req</a:t>
            </a:r>
            <a:r>
              <a:rPr lang="es-ES" dirty="0">
                <a:solidFill>
                  <a:srgbClr val="D4D4D4"/>
                </a:solidFill>
                <a:latin typeface="Consolas" panose="020B0609020204030204" pitchFamily="49" charset="0"/>
              </a:rPr>
              <a:t>, </a:t>
            </a:r>
            <a:r>
              <a:rPr lang="es-ES" dirty="0">
                <a:solidFill>
                  <a:srgbClr val="9CDCFE"/>
                </a:solidFill>
                <a:latin typeface="Consolas" panose="020B0609020204030204" pitchFamily="49" charset="0"/>
              </a:rPr>
              <a:t>res</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569CD6"/>
                </a:solidFill>
                <a:latin typeface="Consolas" panose="020B0609020204030204" pitchFamily="49" charset="0"/>
              </a:rPr>
              <a:t>var</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fileUsers</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req</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files</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file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cont</a:t>
            </a:r>
            <a:r>
              <a:rPr lang="es-ES" dirty="0">
                <a:solidFill>
                  <a:srgbClr val="D4D4D4"/>
                </a:solidFill>
                <a:latin typeface="Consolas" panose="020B0609020204030204" pitchFamily="49" charset="0"/>
              </a:rPr>
              <a:t>=</a:t>
            </a:r>
            <a:r>
              <a:rPr lang="es-ES" dirty="0">
                <a:solidFill>
                  <a:srgbClr val="B5CEA8"/>
                </a:solidFill>
                <a:latin typeface="Consolas" panose="020B0609020204030204" pitchFamily="49" charset="0"/>
              </a:rPr>
              <a:t>0</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a:solidFill>
                  <a:srgbClr val="4EC9B0"/>
                </a:solidFill>
                <a:latin typeface="Consolas" panose="020B0609020204030204" pitchFamily="49" charset="0"/>
              </a:rPr>
              <a:t>console</a:t>
            </a:r>
            <a:r>
              <a:rPr lang="es-ES" dirty="0">
                <a:solidFill>
                  <a:srgbClr val="D4D4D4"/>
                </a:solidFill>
                <a:latin typeface="Consolas" panose="020B0609020204030204" pitchFamily="49" charset="0"/>
              </a:rPr>
              <a:t>.</a:t>
            </a:r>
            <a:r>
              <a:rPr lang="es-ES" dirty="0">
                <a:solidFill>
                  <a:srgbClr val="DCDCAA"/>
                </a:solidFill>
                <a:latin typeface="Consolas" panose="020B0609020204030204" pitchFamily="49" charset="0"/>
              </a:rPr>
              <a:t>log</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fileUsers</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mimetype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a:solidFill>
                  <a:srgbClr val="9CDCFE"/>
                </a:solidFill>
                <a:latin typeface="Consolas" panose="020B0609020204030204" pitchFamily="49" charset="0"/>
              </a:rPr>
              <a:t>fileUsers</a:t>
            </a:r>
            <a:r>
              <a:rPr lang="es-ES" dirty="0">
                <a:solidFill>
                  <a:srgbClr val="D4D4D4"/>
                </a:solidFill>
                <a:latin typeface="Consolas" panose="020B0609020204030204" pitchFamily="49" charset="0"/>
              </a:rPr>
              <a:t>.</a:t>
            </a:r>
            <a:r>
              <a:rPr lang="es-ES" dirty="0">
                <a:solidFill>
                  <a:srgbClr val="DCDCAA"/>
                </a:solidFill>
                <a:latin typeface="Consolas" panose="020B0609020204030204" pitchFamily="49" charset="0"/>
              </a:rPr>
              <a:t>mv</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`./files/</a:t>
            </a:r>
            <a:r>
              <a:rPr lang="es-ES" dirty="0" err="1">
                <a:solidFill>
                  <a:srgbClr val="CE9178"/>
                </a:solidFill>
                <a:latin typeface="Consolas" panose="020B0609020204030204" pitchFamily="49" charset="0"/>
              </a:rPr>
              <a:t>users</a:t>
            </a:r>
            <a:r>
              <a:rPr lang="es-ES" dirty="0">
                <a:solidFill>
                  <a:srgbClr val="CE9178"/>
                </a:solidFill>
                <a:latin typeface="Consolas" panose="020B0609020204030204" pitchFamily="49" charset="0"/>
              </a:rPr>
              <a:t>/</a:t>
            </a:r>
            <a:r>
              <a:rPr lang="es-ES" dirty="0">
                <a:solidFill>
                  <a:schemeClr val="accent3">
                    <a:lumMod val="20000"/>
                    <a:lumOff val="80000"/>
                  </a:schemeClr>
                </a:solidFill>
                <a:latin typeface="Consolas" panose="020B0609020204030204" pitchFamily="49" charset="0"/>
              </a:rPr>
              <a:t>${fileUsers.name}</a:t>
            </a:r>
            <a:r>
              <a:rPr lang="es-ES" dirty="0">
                <a:solidFill>
                  <a:schemeClr val="accent5"/>
                </a:solidFill>
                <a:latin typeface="Consolas" panose="020B0609020204030204" pitchFamily="49" charset="0"/>
              </a:rPr>
              <a:t>`</a:t>
            </a:r>
            <a:r>
              <a:rPr lang="es-ES" dirty="0">
                <a:solidFill>
                  <a:schemeClr val="accent3">
                    <a:lumMod val="20000"/>
                    <a:lumOff val="80000"/>
                  </a:schemeClr>
                </a:solidFill>
                <a:latin typeface="Consolas" panose="020B0609020204030204" pitchFamily="49" charset="0"/>
              </a:rPr>
              <a:t>,</a:t>
            </a:r>
            <a:r>
              <a:rPr lang="es-ES" dirty="0" err="1">
                <a:solidFill>
                  <a:srgbClr val="9CDCFE"/>
                </a:solidFill>
                <a:latin typeface="Consolas" panose="020B0609020204030204" pitchFamily="49" charset="0"/>
              </a:rPr>
              <a:t>err</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C586C0"/>
                </a:solidFill>
                <a:latin typeface="Consolas" panose="020B0609020204030204" pitchFamily="49" charset="0"/>
              </a:rPr>
              <a:t>if</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err</a:t>
            </a:r>
            <a:r>
              <a:rPr lang="es-ES" dirty="0">
                <a:solidFill>
                  <a:srgbClr val="D4D4D4"/>
                </a:solidFill>
                <a:latin typeface="Consolas" panose="020B0609020204030204" pitchFamily="49" charset="0"/>
              </a:rPr>
              <a:t>) </a:t>
            </a:r>
            <a:r>
              <a:rPr lang="es-ES" dirty="0" err="1">
                <a:solidFill>
                  <a:srgbClr val="C586C0"/>
                </a:solidFill>
                <a:latin typeface="Consolas" panose="020B0609020204030204" pitchFamily="49" charset="0"/>
              </a:rPr>
              <a:t>return</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res</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status</a:t>
            </a:r>
            <a:r>
              <a:rPr lang="es-ES" dirty="0">
                <a:solidFill>
                  <a:srgbClr val="D4D4D4"/>
                </a:solidFill>
                <a:latin typeface="Consolas" panose="020B0609020204030204" pitchFamily="49" charset="0"/>
              </a:rPr>
              <a:t>(</a:t>
            </a:r>
            <a:r>
              <a:rPr lang="es-ES" dirty="0">
                <a:solidFill>
                  <a:srgbClr val="B5CEA8"/>
                </a:solidFill>
                <a:latin typeface="Consolas" panose="020B0609020204030204" pitchFamily="49" charset="0"/>
              </a:rPr>
              <a:t>500</a:t>
            </a:r>
            <a:r>
              <a:rPr lang="es-ES" dirty="0">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send</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message:err</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DCDCAA"/>
                </a:solidFill>
                <a:latin typeface="Consolas" panose="020B0609020204030204" pitchFamily="49" charset="0"/>
              </a:rPr>
              <a:t>readCsvFile</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'./files/</a:t>
            </a:r>
            <a:r>
              <a:rPr lang="es-ES" dirty="0" err="1">
                <a:solidFill>
                  <a:srgbClr val="CE9178"/>
                </a:solidFill>
                <a:latin typeface="Consolas" panose="020B0609020204030204" pitchFamily="49" charset="0"/>
              </a:rPr>
              <a:t>users</a:t>
            </a:r>
            <a:r>
              <a:rPr lang="es-ES" dirty="0">
                <a:solidFill>
                  <a:srgbClr val="CE9178"/>
                </a:solidFill>
                <a:latin typeface="Consolas" panose="020B0609020204030204" pitchFamily="49" charset="0"/>
              </a:rPr>
              <a:t>/${fileUsers.name}'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res</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redirect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listUsers</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a:t>
            </a:r>
          </a:p>
          <a:p>
            <a:br>
              <a:rPr lang="es-ES" dirty="0">
                <a:solidFill>
                  <a:srgbClr val="D4D4D4"/>
                </a:solidFill>
                <a:latin typeface="Consolas" panose="020B0609020204030204" pitchFamily="49" charset="0"/>
              </a:rPr>
            </a:br>
            <a:br>
              <a:rPr lang="es-ES" dirty="0">
                <a:solidFill>
                  <a:srgbClr val="D4D4D4"/>
                </a:solidFill>
                <a:latin typeface="Consolas" panose="020B0609020204030204" pitchFamily="49" charset="0"/>
              </a:rPr>
            </a:b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122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57C2A-77EC-4926-A2E3-499E8ED390B8}"/>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F9FD3B89-8DF8-4F78-9BAD-6BAD40141A87}"/>
              </a:ext>
            </a:extLst>
          </p:cNvPr>
          <p:cNvSpPr>
            <a:spLocks noGrp="1"/>
          </p:cNvSpPr>
          <p:nvPr>
            <p:ph idx="1"/>
          </p:nvPr>
        </p:nvSpPr>
        <p:spPr/>
        <p:txBody>
          <a:bodyPr>
            <a:normAutofit/>
          </a:bodyPr>
          <a:lstStyle/>
          <a:p>
            <a:pPr marL="45720" indent="0">
              <a:buNone/>
            </a:pPr>
            <a:r>
              <a:rPr lang="es-ES" dirty="0"/>
              <a:t>    </a:t>
            </a:r>
          </a:p>
        </p:txBody>
      </p:sp>
      <p:sp>
        <p:nvSpPr>
          <p:cNvPr id="4" name="Marcador de pie de página 3">
            <a:extLst>
              <a:ext uri="{FF2B5EF4-FFF2-40B4-BE49-F238E27FC236}">
                <a16:creationId xmlns:a16="http://schemas.microsoft.com/office/drawing/2014/main" id="{03FB57AA-43F7-4FF6-8607-E21EB06053D6}"/>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E7146-877A-4AEB-AB61-8CACF6A67B9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A6108030-DAA4-4A69-ADE1-EB4A54409BBD}"/>
              </a:ext>
            </a:extLst>
          </p:cNvPr>
          <p:cNvSpPr>
            <a:spLocks noGrp="1"/>
          </p:cNvSpPr>
          <p:nvPr>
            <p:ph type="sldNum" sz="quarter" idx="12"/>
          </p:nvPr>
        </p:nvSpPr>
        <p:spPr/>
        <p:txBody>
          <a:bodyPr/>
          <a:lstStyle/>
          <a:p>
            <a:fld id="{E4253A2E-9865-4013-9D0B-AE4969F4ED8F}" type="slidenum">
              <a:rPr lang="es-ES" smtClean="0"/>
              <a:t>118</a:t>
            </a:fld>
            <a:endParaRPr lang="es-ES"/>
          </a:p>
        </p:txBody>
      </p:sp>
      <p:sp>
        <p:nvSpPr>
          <p:cNvPr id="7" name="Rectángulo 6">
            <a:extLst>
              <a:ext uri="{FF2B5EF4-FFF2-40B4-BE49-F238E27FC236}">
                <a16:creationId xmlns:a16="http://schemas.microsoft.com/office/drawing/2014/main" id="{B0CF9D52-30C5-4232-80FC-3400C376A4F8}"/>
              </a:ext>
            </a:extLst>
          </p:cNvPr>
          <p:cNvSpPr/>
          <p:nvPr/>
        </p:nvSpPr>
        <p:spPr>
          <a:xfrm>
            <a:off x="1341120" y="1213297"/>
            <a:ext cx="10114384" cy="5355312"/>
          </a:xfrm>
          <a:prstGeom prst="rect">
            <a:avLst/>
          </a:prstGeom>
          <a:solidFill>
            <a:schemeClr val="tx1"/>
          </a:solidFill>
        </p:spPr>
        <p:txBody>
          <a:bodyPr wrap="square">
            <a:spAutoFit/>
          </a:bodyPr>
          <a:lstStyle/>
          <a:p>
            <a:r>
              <a:rPr lang="es-ES" dirty="0" err="1">
                <a:solidFill>
                  <a:srgbClr val="569CD6"/>
                </a:solidFill>
                <a:latin typeface="Consolas" panose="020B0609020204030204" pitchFamily="49" charset="0"/>
              </a:rPr>
              <a:t>const</a:t>
            </a:r>
            <a:r>
              <a:rPr lang="es-ES" dirty="0">
                <a:solidFill>
                  <a:srgbClr val="D4D4D4"/>
                </a:solidFill>
                <a:latin typeface="Consolas" panose="020B0609020204030204" pitchFamily="49" charset="0"/>
              </a:rPr>
              <a:t> </a:t>
            </a:r>
            <a:r>
              <a:rPr lang="es-ES" dirty="0" err="1">
                <a:solidFill>
                  <a:srgbClr val="DCDCAA"/>
                </a:solidFill>
                <a:latin typeface="Consolas" panose="020B0609020204030204" pitchFamily="49" charset="0"/>
              </a:rPr>
              <a:t>readCsvFile</a:t>
            </a:r>
            <a:r>
              <a:rPr lang="es-ES" dirty="0">
                <a:solidFill>
                  <a:srgbClr val="D4D4D4"/>
                </a:solidFill>
                <a:latin typeface="Consolas" panose="020B0609020204030204" pitchFamily="49" charset="0"/>
              </a:rPr>
              <a:t> = </a:t>
            </a:r>
            <a:r>
              <a:rPr lang="es-ES" dirty="0" err="1">
                <a:solidFill>
                  <a:srgbClr val="569CD6"/>
                </a:solidFill>
                <a:latin typeface="Consolas" panose="020B0609020204030204" pitchFamily="49" charset="0"/>
              </a:rPr>
              <a:t>async</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fileName</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C586C0"/>
                </a:solidFill>
                <a:latin typeface="Consolas" panose="020B0609020204030204" pitchFamily="49" charset="0"/>
              </a:rPr>
              <a:t>await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fs</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createReadStream</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fileName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a:solidFill>
                  <a:srgbClr val="DCDCAA"/>
                </a:solidFill>
                <a:latin typeface="Consolas" panose="020B0609020204030204" pitchFamily="49" charset="0"/>
              </a:rPr>
              <a:t>pipe</a:t>
            </a:r>
            <a:r>
              <a:rPr lang="es-ES" dirty="0">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csv</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separator</a:t>
            </a:r>
            <a:r>
              <a:rPr lang="es-ES" dirty="0">
                <a:solidFill>
                  <a:srgbClr val="9CDCFE"/>
                </a:solidFill>
                <a:latin typeface="Consolas" panose="020B0609020204030204" pitchFamily="49" charset="0"/>
              </a:rPr>
              <a:t>:</a:t>
            </a:r>
            <a:r>
              <a:rPr lang="es-ES" dirty="0">
                <a:solidFill>
                  <a:srgbClr val="D4D4D4"/>
                </a:solidFill>
                <a:latin typeface="Consolas" panose="020B0609020204030204" pitchFamily="49" charset="0"/>
              </a:rPr>
              <a:t> </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DCDCAA"/>
                </a:solidFill>
                <a:latin typeface="Consolas" panose="020B0609020204030204" pitchFamily="49" charset="0"/>
              </a:rPr>
              <a:t>on</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"data"</a:t>
            </a:r>
            <a:r>
              <a:rPr lang="es-ES" dirty="0">
                <a:solidFill>
                  <a:srgbClr val="D4D4D4"/>
                </a:solidFill>
                <a:latin typeface="Consolas" panose="020B0609020204030204" pitchFamily="49" charset="0"/>
              </a:rPr>
              <a:t>, (</a:t>
            </a:r>
            <a:r>
              <a:rPr lang="es-ES" dirty="0">
                <a:solidFill>
                  <a:srgbClr val="9CDCFE"/>
                </a:solidFill>
                <a:latin typeface="Consolas" panose="020B0609020204030204" pitchFamily="49" charset="0"/>
              </a:rPr>
              <a:t>data</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result</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push</a:t>
            </a:r>
            <a:r>
              <a:rPr lang="es-ES" dirty="0">
                <a:solidFill>
                  <a:srgbClr val="D4D4D4"/>
                </a:solidFill>
                <a:latin typeface="Consolas" panose="020B0609020204030204" pitchFamily="49" charset="0"/>
              </a:rPr>
              <a:t>(</a:t>
            </a:r>
            <a:r>
              <a:rPr lang="es-ES" dirty="0">
                <a:solidFill>
                  <a:srgbClr val="9CDCFE"/>
                </a:solidFill>
                <a:latin typeface="Consolas" panose="020B0609020204030204" pitchFamily="49" charset="0"/>
              </a:rPr>
              <a:t>data</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DCDCAA"/>
                </a:solidFill>
                <a:latin typeface="Consolas" panose="020B0609020204030204" pitchFamily="49" charset="0"/>
              </a:rPr>
              <a:t>on</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end</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 () </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 {</a:t>
            </a:r>
          </a:p>
          <a:p>
            <a:br>
              <a:rPr lang="es-ES" dirty="0">
                <a:solidFill>
                  <a:srgbClr val="D4D4D4"/>
                </a:solidFill>
                <a:latin typeface="Consolas" panose="020B0609020204030204" pitchFamily="49" charset="0"/>
              </a:rPr>
            </a:br>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result</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map</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user</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569CD6"/>
                </a:solidFill>
                <a:latin typeface="Consolas" panose="020B0609020204030204" pitchFamily="49" charset="0"/>
              </a:rPr>
              <a:t>var</a:t>
            </a:r>
            <a:r>
              <a:rPr lang="es-ES" dirty="0">
                <a:solidFill>
                  <a:srgbClr val="D4D4D4"/>
                </a:solidFill>
                <a:latin typeface="Consolas" panose="020B0609020204030204" pitchFamily="49" charset="0"/>
              </a:rPr>
              <a:t> </a:t>
            </a:r>
            <a:r>
              <a:rPr lang="es-ES" dirty="0">
                <a:solidFill>
                  <a:srgbClr val="9CDCFE"/>
                </a:solidFill>
                <a:latin typeface="Consolas" panose="020B0609020204030204" pitchFamily="49" charset="0"/>
              </a:rPr>
              <a:t>usuario</a:t>
            </a:r>
            <a:r>
              <a:rPr lang="es-ES" dirty="0">
                <a:solidFill>
                  <a:srgbClr val="D4D4D4"/>
                </a:solidFill>
                <a:latin typeface="Consolas" panose="020B0609020204030204" pitchFamily="49" charset="0"/>
              </a:rPr>
              <a:t> = </a:t>
            </a:r>
            <a:r>
              <a:rPr lang="es-ES" dirty="0">
                <a:solidFill>
                  <a:srgbClr val="569CD6"/>
                </a:solidFill>
                <a:latin typeface="Consolas" panose="020B0609020204030204" pitchFamily="49" charset="0"/>
              </a:rPr>
              <a:t>new</a:t>
            </a:r>
            <a:r>
              <a:rPr lang="es-ES" dirty="0">
                <a:solidFill>
                  <a:srgbClr val="D4D4D4"/>
                </a:solidFill>
                <a:latin typeface="Consolas" panose="020B0609020204030204" pitchFamily="49" charset="0"/>
              </a:rPr>
              <a:t> </a:t>
            </a:r>
            <a:r>
              <a:rPr lang="es-ES" dirty="0">
                <a:solidFill>
                  <a:srgbClr val="4EC9B0"/>
                </a:solidFill>
                <a:latin typeface="Consolas" panose="020B0609020204030204" pitchFamily="49" charset="0"/>
              </a:rPr>
              <a:t>Usuario</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usuario</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nombre</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user</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nombre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usuario</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DNI</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user</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DNI</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usuario</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email</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user</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email</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usuario</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tipo</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user</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tipo</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usuario</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password</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user</a:t>
            </a:r>
            <a:r>
              <a:rPr lang="es-ES" dirty="0" err="1">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password</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usuario</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save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   </a:t>
            </a:r>
            <a:br>
              <a:rPr lang="es-ES" dirty="0">
                <a:solidFill>
                  <a:srgbClr val="D4D4D4"/>
                </a:solidFill>
                <a:latin typeface="Consolas" panose="020B0609020204030204" pitchFamily="49" charset="0"/>
              </a:rPr>
            </a:br>
            <a:r>
              <a:rPr lang="es-ES" dirty="0">
                <a:solidFill>
                  <a:srgbClr val="D4D4D4"/>
                </a:solidFill>
                <a:latin typeface="Consolas" panose="020B0609020204030204" pitchFamily="49" charset="0"/>
              </a:rPr>
              <a:t>    })</a:t>
            </a:r>
          </a:p>
          <a:p>
            <a:br>
              <a:rPr lang="es-ES" dirty="0">
                <a:solidFill>
                  <a:srgbClr val="D4D4D4"/>
                </a:solidFill>
                <a:latin typeface="Consolas" panose="020B0609020204030204" pitchFamily="49" charset="0"/>
              </a:rPr>
            </a:br>
            <a:r>
              <a:rPr lang="es-ES" dirty="0">
                <a:solidFill>
                  <a:srgbClr val="D4D4D4"/>
                </a:solidFill>
                <a:latin typeface="Consolas" panose="020B0609020204030204" pitchFamily="49" charset="0"/>
              </a:rPr>
              <a:t>};</a:t>
            </a:r>
            <a:endParaRPr lang="es-E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0893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57C2A-77EC-4926-A2E3-499E8ED390B8}"/>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F9FD3B89-8DF8-4F78-9BAD-6BAD40141A87}"/>
              </a:ext>
            </a:extLst>
          </p:cNvPr>
          <p:cNvSpPr>
            <a:spLocks noGrp="1"/>
          </p:cNvSpPr>
          <p:nvPr>
            <p:ph idx="1"/>
          </p:nvPr>
        </p:nvSpPr>
        <p:spPr/>
        <p:txBody>
          <a:bodyPr>
            <a:normAutofit/>
          </a:bodyPr>
          <a:lstStyle/>
          <a:p>
            <a:pPr marL="45720" indent="0">
              <a:buNone/>
            </a:pPr>
            <a:r>
              <a:rPr lang="es-ES" dirty="0"/>
              <a:t>Fichero </a:t>
            </a:r>
            <a:r>
              <a:rPr lang="es-ES" dirty="0" err="1"/>
              <a:t>csv</a:t>
            </a:r>
            <a:endParaRPr lang="es-ES" dirty="0"/>
          </a:p>
          <a:p>
            <a:pPr marL="45720" indent="0">
              <a:buNone/>
            </a:pPr>
            <a:r>
              <a:rPr lang="es-ES" dirty="0" err="1"/>
              <a:t>Nombre,DNI,email,password,tipo</a:t>
            </a:r>
            <a:endParaRPr lang="es-ES" dirty="0"/>
          </a:p>
          <a:p>
            <a:pPr marL="45720" indent="0">
              <a:buNone/>
            </a:pPr>
            <a:r>
              <a:rPr lang="es-ES" dirty="0"/>
              <a:t>Mario,03936143S,mariomarugan10@Hotmail.com,1234,Adminsitrador</a:t>
            </a:r>
          </a:p>
          <a:p>
            <a:pPr marL="45720" indent="0">
              <a:buNone/>
            </a:pPr>
            <a:r>
              <a:rPr lang="es-ES" dirty="0"/>
              <a:t>           </a:t>
            </a:r>
          </a:p>
        </p:txBody>
      </p:sp>
      <p:sp>
        <p:nvSpPr>
          <p:cNvPr id="4" name="Marcador de pie de página 3">
            <a:extLst>
              <a:ext uri="{FF2B5EF4-FFF2-40B4-BE49-F238E27FC236}">
                <a16:creationId xmlns:a16="http://schemas.microsoft.com/office/drawing/2014/main" id="{03FB57AA-43F7-4FF6-8607-E21EB06053D6}"/>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E7146-877A-4AEB-AB61-8CACF6A67B9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A6108030-DAA4-4A69-ADE1-EB4A54409BBD}"/>
              </a:ext>
            </a:extLst>
          </p:cNvPr>
          <p:cNvSpPr>
            <a:spLocks noGrp="1"/>
          </p:cNvSpPr>
          <p:nvPr>
            <p:ph type="sldNum" sz="quarter" idx="12"/>
          </p:nvPr>
        </p:nvSpPr>
        <p:spPr/>
        <p:txBody>
          <a:bodyPr/>
          <a:lstStyle/>
          <a:p>
            <a:fld id="{E4253A2E-9865-4013-9D0B-AE4969F4ED8F}" type="slidenum">
              <a:rPr lang="es-ES" smtClean="0"/>
              <a:t>119</a:t>
            </a:fld>
            <a:endParaRPr lang="es-ES"/>
          </a:p>
        </p:txBody>
      </p:sp>
    </p:spTree>
    <p:extLst>
      <p:ext uri="{BB962C8B-B14F-4D97-AF65-F5344CB8AC3E}">
        <p14:creationId xmlns:p14="http://schemas.microsoft.com/office/powerpoint/2010/main" val="434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ADA61-224D-45BD-B547-0B769C5147E3}"/>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765EAD2D-3CD6-4DC8-8C7D-13ECB6920A2A}"/>
              </a:ext>
            </a:extLst>
          </p:cNvPr>
          <p:cNvSpPr>
            <a:spLocks noGrp="1"/>
          </p:cNvSpPr>
          <p:nvPr>
            <p:ph idx="1"/>
          </p:nvPr>
        </p:nvSpPr>
        <p:spPr/>
        <p:txBody>
          <a:bodyPr>
            <a:normAutofit fontScale="92500" lnSpcReduction="20000"/>
          </a:bodyPr>
          <a:lstStyle/>
          <a:p>
            <a:r>
              <a:rPr lang="es-ES" dirty="0"/>
              <a:t>La forma en que Node.js es muy bueno en esto con el uso de </a:t>
            </a:r>
            <a:r>
              <a:rPr lang="es-ES" b="1" dirty="0"/>
              <a:t>operaciones Asíncronas,</a:t>
            </a:r>
            <a:r>
              <a:rPr lang="es-ES" dirty="0"/>
              <a:t> pero ¿qué son este tipo de tareas? son aquellas en las cuales se envía la actividad a un </a:t>
            </a:r>
            <a:r>
              <a:rPr lang="es-ES" dirty="0" err="1"/>
              <a:t>background</a:t>
            </a:r>
            <a:r>
              <a:rPr lang="es-ES" dirty="0"/>
              <a:t> mientras que el proceso principal sigue trabajando y recibe la petición cuando se termina dicha tarea. Es importante comprender esto bien para evitar problemas con nuestras aplicaciones a nivel de rendimiento.</a:t>
            </a:r>
          </a:p>
          <a:p>
            <a:r>
              <a:rPr lang="es-ES" b="1" dirty="0"/>
              <a:t>Cabe destacar que Node.js es un </a:t>
            </a:r>
            <a:r>
              <a:rPr lang="es-ES" b="1" dirty="0" err="1"/>
              <a:t>runtime</a:t>
            </a:r>
            <a:r>
              <a:rPr lang="es-ES" b="1" dirty="0"/>
              <a:t> de </a:t>
            </a:r>
            <a:r>
              <a:rPr lang="es-ES" b="1" dirty="0" err="1"/>
              <a:t>javascript</a:t>
            </a:r>
            <a:r>
              <a:rPr lang="es-ES" b="1" dirty="0"/>
              <a:t> y está construido con la máquina virtual de Chrome V8</a:t>
            </a:r>
            <a:r>
              <a:rPr lang="es-ES" dirty="0"/>
              <a:t> y usa otras librerías para trabajar con otros tipos de operaciones. </a:t>
            </a:r>
            <a:r>
              <a:rPr lang="es-ES" b="1" dirty="0"/>
              <a:t>Es una plataforma orientada a EVENTOS</a:t>
            </a:r>
            <a:r>
              <a:rPr lang="es-ES" dirty="0"/>
              <a:t> y se comunica de alguna manera con el SO para hacer operaciones de forma asíncrona. La forma resumida en la arquitectura de Node.js es la siguiente:</a:t>
            </a:r>
          </a:p>
        </p:txBody>
      </p:sp>
      <p:sp>
        <p:nvSpPr>
          <p:cNvPr id="4" name="Marcador de pie de página 3">
            <a:extLst>
              <a:ext uri="{FF2B5EF4-FFF2-40B4-BE49-F238E27FC236}">
                <a16:creationId xmlns:a16="http://schemas.microsoft.com/office/drawing/2014/main" id="{B63D2D11-3935-4018-A400-CC59A489707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FA9F2D7-ADE8-4478-B7D8-962BCF656477}"/>
              </a:ext>
            </a:extLst>
          </p:cNvPr>
          <p:cNvSpPr>
            <a:spLocks noGrp="1"/>
          </p:cNvSpPr>
          <p:nvPr>
            <p:ph type="dt" sz="half" idx="10"/>
          </p:nvPr>
        </p:nvSpPr>
        <p:spPr/>
        <p:txBody>
          <a:bodyPr/>
          <a:lstStyle/>
          <a:p>
            <a:fld id="{B980A5D0-A88E-4FD3-906B-6CF2F1671ABE}" type="datetime1">
              <a:rPr lang="es-ES" smtClean="0"/>
              <a:t>26/07/2021</a:t>
            </a:fld>
            <a:endParaRPr lang="es-ES"/>
          </a:p>
        </p:txBody>
      </p:sp>
      <p:sp>
        <p:nvSpPr>
          <p:cNvPr id="6" name="Marcador de número de diapositiva 5">
            <a:extLst>
              <a:ext uri="{FF2B5EF4-FFF2-40B4-BE49-F238E27FC236}">
                <a16:creationId xmlns:a16="http://schemas.microsoft.com/office/drawing/2014/main" id="{B330449A-FBB9-48BD-ADD7-FA7FD530EB5C}"/>
              </a:ext>
            </a:extLst>
          </p:cNvPr>
          <p:cNvSpPr>
            <a:spLocks noGrp="1"/>
          </p:cNvSpPr>
          <p:nvPr>
            <p:ph type="sldNum" sz="quarter" idx="12"/>
          </p:nvPr>
        </p:nvSpPr>
        <p:spPr/>
        <p:txBody>
          <a:bodyPr/>
          <a:lstStyle/>
          <a:p>
            <a:fld id="{E4253A2E-9865-4013-9D0B-AE4969F4ED8F}" type="slidenum">
              <a:rPr lang="es-ES" smtClean="0"/>
              <a:t>12</a:t>
            </a:fld>
            <a:endParaRPr lang="es-ES"/>
          </a:p>
        </p:txBody>
      </p:sp>
    </p:spTree>
    <p:extLst>
      <p:ext uri="{BB962C8B-B14F-4D97-AF65-F5344CB8AC3E}">
        <p14:creationId xmlns:p14="http://schemas.microsoft.com/office/powerpoint/2010/main" val="307493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7A8DE-BCF7-4921-B46D-035C31E75B0B}"/>
              </a:ext>
            </a:extLst>
          </p:cNvPr>
          <p:cNvSpPr>
            <a:spLocks noGrp="1"/>
          </p:cNvSpPr>
          <p:nvPr>
            <p:ph type="title"/>
          </p:nvPr>
        </p:nvSpPr>
        <p:spPr/>
        <p:txBody>
          <a:bodyPr/>
          <a:lstStyle/>
          <a:p>
            <a:r>
              <a:rPr lang="es-ES" dirty="0"/>
              <a:t>9. FS y CSV</a:t>
            </a:r>
          </a:p>
        </p:txBody>
      </p:sp>
      <p:sp>
        <p:nvSpPr>
          <p:cNvPr id="3" name="Marcador de contenido 2">
            <a:extLst>
              <a:ext uri="{FF2B5EF4-FFF2-40B4-BE49-F238E27FC236}">
                <a16:creationId xmlns:a16="http://schemas.microsoft.com/office/drawing/2014/main" id="{21832604-8534-4F1D-BFC4-4475DBCD9C0F}"/>
              </a:ext>
            </a:extLst>
          </p:cNvPr>
          <p:cNvSpPr>
            <a:spLocks noGrp="1"/>
          </p:cNvSpPr>
          <p:nvPr>
            <p:ph idx="1"/>
          </p:nvPr>
        </p:nvSpPr>
        <p:spPr/>
        <p:txBody>
          <a:bodyPr>
            <a:normAutofit fontScale="92500" lnSpcReduction="20000"/>
          </a:bodyPr>
          <a:lstStyle/>
          <a:p>
            <a:r>
              <a:rPr lang="es-ES" dirty="0"/>
              <a:t>En HTML</a:t>
            </a:r>
          </a:p>
          <a:p>
            <a:pPr marL="45720" indent="0">
              <a:buNone/>
            </a:pPr>
            <a:r>
              <a:rPr lang="es-ES" b="1" dirty="0"/>
              <a:t>&lt;</a:t>
            </a:r>
            <a:r>
              <a:rPr lang="es-ES" b="1" dirty="0" err="1"/>
              <a:t>form</a:t>
            </a:r>
            <a:r>
              <a:rPr lang="es-ES" b="1" dirty="0"/>
              <a:t> </a:t>
            </a:r>
            <a:r>
              <a:rPr lang="es-ES" b="1" dirty="0" err="1"/>
              <a:t>method</a:t>
            </a:r>
            <a:r>
              <a:rPr lang="es-ES" b="1" dirty="0"/>
              <a:t>="post" </a:t>
            </a:r>
            <a:r>
              <a:rPr lang="es-ES" b="1" dirty="0" err="1"/>
              <a:t>enctype</a:t>
            </a:r>
            <a:r>
              <a:rPr lang="es-ES" b="1" dirty="0"/>
              <a:t>="</a:t>
            </a:r>
            <a:r>
              <a:rPr lang="es-ES" b="1" dirty="0" err="1"/>
              <a:t>multipart</a:t>
            </a:r>
            <a:r>
              <a:rPr lang="es-ES" b="1" dirty="0"/>
              <a:t>/</a:t>
            </a:r>
            <a:r>
              <a:rPr lang="es-ES" b="1" dirty="0" err="1"/>
              <a:t>form</a:t>
            </a:r>
            <a:r>
              <a:rPr lang="es-ES" b="1" dirty="0"/>
              <a:t>-data" </a:t>
            </a:r>
            <a:r>
              <a:rPr lang="es-ES" b="1" dirty="0" err="1"/>
              <a:t>action</a:t>
            </a:r>
            <a:r>
              <a:rPr lang="es-ES" b="1" dirty="0"/>
              <a:t>="/</a:t>
            </a:r>
            <a:r>
              <a:rPr lang="es-ES" b="1" dirty="0" err="1"/>
              <a:t>addUserCSV</a:t>
            </a:r>
            <a:r>
              <a:rPr lang="es-ES" b="1" dirty="0"/>
              <a:t>"&gt;</a:t>
            </a:r>
          </a:p>
          <a:p>
            <a:pPr marL="45720" indent="0">
              <a:buNone/>
            </a:pPr>
            <a:r>
              <a:rPr lang="es-ES" b="1" dirty="0"/>
              <a:t>  &lt;center&gt;    </a:t>
            </a:r>
          </a:p>
          <a:p>
            <a:pPr marL="45720" indent="0">
              <a:buNone/>
            </a:pPr>
            <a:r>
              <a:rPr lang="es-ES" b="1" dirty="0"/>
              <a:t>       &lt;p&gt;</a:t>
            </a:r>
          </a:p>
          <a:p>
            <a:pPr marL="45720" indent="0">
              <a:buNone/>
            </a:pPr>
            <a:r>
              <a:rPr lang="es-ES" b="1" dirty="0"/>
              <a:t>             &lt;input </a:t>
            </a:r>
            <a:r>
              <a:rPr lang="es-ES" b="1" dirty="0" err="1"/>
              <a:t>type</a:t>
            </a:r>
            <a:r>
              <a:rPr lang="es-ES" b="1" dirty="0"/>
              <a:t>="file" </a:t>
            </a:r>
            <a:r>
              <a:rPr lang="es-ES" b="1" dirty="0" err="1"/>
              <a:t>name</a:t>
            </a:r>
            <a:r>
              <a:rPr lang="es-ES" b="1" dirty="0"/>
              <a:t>=“file" </a:t>
            </a:r>
            <a:r>
              <a:rPr lang="es-ES" b="1" dirty="0" err="1"/>
              <a:t>accept</a:t>
            </a:r>
            <a:r>
              <a:rPr lang="es-ES" b="1" dirty="0"/>
              <a:t>="</a:t>
            </a:r>
            <a:r>
              <a:rPr lang="es-ES" b="1" dirty="0" err="1"/>
              <a:t>text</a:t>
            </a:r>
            <a:r>
              <a:rPr lang="es-ES" b="1" dirty="0"/>
              <a:t>/CSV" /&gt; </a:t>
            </a:r>
          </a:p>
          <a:p>
            <a:pPr marL="45720" indent="0">
              <a:buNone/>
            </a:pPr>
            <a:r>
              <a:rPr lang="es-ES" b="1" dirty="0"/>
              <a:t>            &lt;</a:t>
            </a:r>
            <a:r>
              <a:rPr lang="es-ES" b="1" dirty="0" err="1"/>
              <a:t>button</a:t>
            </a:r>
            <a:r>
              <a:rPr lang="es-ES" b="1" dirty="0"/>
              <a:t> </a:t>
            </a:r>
            <a:r>
              <a:rPr lang="es-ES" b="1" dirty="0" err="1"/>
              <a:t>type</a:t>
            </a:r>
            <a:r>
              <a:rPr lang="es-ES" b="1" dirty="0"/>
              <a:t>="</a:t>
            </a:r>
            <a:r>
              <a:rPr lang="es-ES" b="1" dirty="0" err="1"/>
              <a:t>submit</a:t>
            </a:r>
            <a:r>
              <a:rPr lang="es-ES" b="1" dirty="0"/>
              <a:t>"&gt;Añadir mediante CSV&lt;/</a:t>
            </a:r>
            <a:r>
              <a:rPr lang="es-ES" b="1" dirty="0" err="1"/>
              <a:t>button</a:t>
            </a:r>
            <a:r>
              <a:rPr lang="es-ES" b="1" dirty="0"/>
              <a:t>&gt;                 &lt;/p&gt;  </a:t>
            </a:r>
          </a:p>
          <a:p>
            <a:pPr marL="45720" indent="0">
              <a:buNone/>
            </a:pPr>
            <a:r>
              <a:rPr lang="es-ES" b="1" dirty="0"/>
              <a:t>  &lt;/center&gt;</a:t>
            </a:r>
          </a:p>
          <a:p>
            <a:pPr marL="45720" indent="0">
              <a:buNone/>
            </a:pPr>
            <a:r>
              <a:rPr lang="es-ES" b="1" dirty="0"/>
              <a:t>&lt;/</a:t>
            </a:r>
            <a:r>
              <a:rPr lang="es-ES" b="1" dirty="0" err="1"/>
              <a:t>form</a:t>
            </a:r>
            <a:r>
              <a:rPr lang="es-ES" b="1" dirty="0"/>
              <a:t>&gt;</a:t>
            </a:r>
          </a:p>
        </p:txBody>
      </p:sp>
      <p:sp>
        <p:nvSpPr>
          <p:cNvPr id="4" name="Marcador de pie de página 3">
            <a:extLst>
              <a:ext uri="{FF2B5EF4-FFF2-40B4-BE49-F238E27FC236}">
                <a16:creationId xmlns:a16="http://schemas.microsoft.com/office/drawing/2014/main" id="{EBBA92A6-0AA6-4B39-B134-0078FE8AD0C4}"/>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62C0E3B5-D2BE-41A3-BE4E-BA7D906C549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1F7A270A-3915-4533-9020-64E72F57CD0F}"/>
              </a:ext>
            </a:extLst>
          </p:cNvPr>
          <p:cNvSpPr>
            <a:spLocks noGrp="1"/>
          </p:cNvSpPr>
          <p:nvPr>
            <p:ph type="sldNum" sz="quarter" idx="12"/>
          </p:nvPr>
        </p:nvSpPr>
        <p:spPr/>
        <p:txBody>
          <a:bodyPr/>
          <a:lstStyle/>
          <a:p>
            <a:fld id="{E4253A2E-9865-4013-9D0B-AE4969F4ED8F}" type="slidenum">
              <a:rPr lang="es-ES" smtClean="0"/>
              <a:t>120</a:t>
            </a:fld>
            <a:endParaRPr lang="es-ES"/>
          </a:p>
        </p:txBody>
      </p:sp>
    </p:spTree>
    <p:extLst>
      <p:ext uri="{BB962C8B-B14F-4D97-AF65-F5344CB8AC3E}">
        <p14:creationId xmlns:p14="http://schemas.microsoft.com/office/powerpoint/2010/main" val="295628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t>MongoDB en la nube</a:t>
            </a:r>
            <a:br>
              <a:rPr lang="es-ES" dirty="0">
                <a:hlinkClick r:id="rId2"/>
              </a:rPr>
            </a:br>
            <a:endParaRPr lang="es-ES" dirty="0"/>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121</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274228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82C75-FE30-4A43-93AE-0510FE17C829}"/>
              </a:ext>
            </a:extLst>
          </p:cNvPr>
          <p:cNvSpPr>
            <a:spLocks noGrp="1"/>
          </p:cNvSpPr>
          <p:nvPr>
            <p:ph type="title"/>
          </p:nvPr>
        </p:nvSpPr>
        <p:spPr/>
        <p:txBody>
          <a:bodyPr/>
          <a:lstStyle/>
          <a:p>
            <a:r>
              <a:rPr lang="es-ES" dirty="0"/>
              <a:t>10. Mongo en la nube</a:t>
            </a:r>
          </a:p>
        </p:txBody>
      </p:sp>
      <p:sp>
        <p:nvSpPr>
          <p:cNvPr id="3" name="Marcador de contenido 2">
            <a:extLst>
              <a:ext uri="{FF2B5EF4-FFF2-40B4-BE49-F238E27FC236}">
                <a16:creationId xmlns:a16="http://schemas.microsoft.com/office/drawing/2014/main" id="{2688CDB0-E17A-4616-A046-1CE966868427}"/>
              </a:ext>
            </a:extLst>
          </p:cNvPr>
          <p:cNvSpPr>
            <a:spLocks noGrp="1"/>
          </p:cNvSpPr>
          <p:nvPr>
            <p:ph idx="1"/>
          </p:nvPr>
        </p:nvSpPr>
        <p:spPr/>
        <p:txBody>
          <a:bodyPr/>
          <a:lstStyle/>
          <a:p>
            <a:r>
              <a:rPr lang="es-ES" dirty="0">
                <a:hlinkClick r:id="rId2"/>
              </a:rPr>
              <a:t>https://cloud.mongodb.com/user#/atlas/login</a:t>
            </a:r>
            <a:endParaRPr lang="es-ES" dirty="0"/>
          </a:p>
        </p:txBody>
      </p:sp>
      <p:sp>
        <p:nvSpPr>
          <p:cNvPr id="4" name="Marcador de pie de página 3">
            <a:extLst>
              <a:ext uri="{FF2B5EF4-FFF2-40B4-BE49-F238E27FC236}">
                <a16:creationId xmlns:a16="http://schemas.microsoft.com/office/drawing/2014/main" id="{4AE61357-B961-459C-8140-462BEE5A6C72}"/>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2B78E86-A52A-40DC-AED4-E8067D0ECBBC}"/>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93D84420-18F0-4BF6-B5FA-204FE7CD1F3F}"/>
              </a:ext>
            </a:extLst>
          </p:cNvPr>
          <p:cNvSpPr>
            <a:spLocks noGrp="1"/>
          </p:cNvSpPr>
          <p:nvPr>
            <p:ph type="sldNum" sz="quarter" idx="12"/>
          </p:nvPr>
        </p:nvSpPr>
        <p:spPr/>
        <p:txBody>
          <a:bodyPr/>
          <a:lstStyle/>
          <a:p>
            <a:fld id="{E4253A2E-9865-4013-9D0B-AE4969F4ED8F}" type="slidenum">
              <a:rPr lang="es-ES" smtClean="0"/>
              <a:t>122</a:t>
            </a:fld>
            <a:endParaRPr lang="es-ES"/>
          </a:p>
        </p:txBody>
      </p:sp>
    </p:spTree>
    <p:extLst>
      <p:ext uri="{BB962C8B-B14F-4D97-AF65-F5344CB8AC3E}">
        <p14:creationId xmlns:p14="http://schemas.microsoft.com/office/powerpoint/2010/main" val="75614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DAEF7-50AE-4459-94ED-4727FAA74DE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F4D5814-8565-4159-B4E1-7F6035F0F5C5}"/>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8213CE8-AEFB-4B2F-AE64-A2C5C18C509C}"/>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321951E5-E4A8-492E-B72D-75A0A989453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F7F7C819-C222-4DA9-B90B-6A331F62028F}"/>
              </a:ext>
            </a:extLst>
          </p:cNvPr>
          <p:cNvSpPr>
            <a:spLocks noGrp="1"/>
          </p:cNvSpPr>
          <p:nvPr>
            <p:ph type="sldNum" sz="quarter" idx="12"/>
          </p:nvPr>
        </p:nvSpPr>
        <p:spPr/>
        <p:txBody>
          <a:bodyPr/>
          <a:lstStyle/>
          <a:p>
            <a:fld id="{E4253A2E-9865-4013-9D0B-AE4969F4ED8F}" type="slidenum">
              <a:rPr lang="es-ES" smtClean="0"/>
              <a:t>123</a:t>
            </a:fld>
            <a:endParaRPr lang="es-ES"/>
          </a:p>
        </p:txBody>
      </p:sp>
      <p:pic>
        <p:nvPicPr>
          <p:cNvPr id="7" name="Imagen 6">
            <a:extLst>
              <a:ext uri="{FF2B5EF4-FFF2-40B4-BE49-F238E27FC236}">
                <a16:creationId xmlns:a16="http://schemas.microsoft.com/office/drawing/2014/main" id="{D4FB3277-84C1-4DCD-A5A6-FB5E2B3835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471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B835-F370-4794-AB61-36949EE91FD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000F2E3-8C65-4A33-8C13-BD4CF57F93F8}"/>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111D24C-E6F4-4539-B309-0E728E322B7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F2FF3-8EFE-4F80-879F-61882B3C631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92911A4-D62E-4ADC-AC7D-DC554373C1D0}"/>
              </a:ext>
            </a:extLst>
          </p:cNvPr>
          <p:cNvSpPr>
            <a:spLocks noGrp="1"/>
          </p:cNvSpPr>
          <p:nvPr>
            <p:ph type="sldNum" sz="quarter" idx="12"/>
          </p:nvPr>
        </p:nvSpPr>
        <p:spPr/>
        <p:txBody>
          <a:bodyPr/>
          <a:lstStyle/>
          <a:p>
            <a:fld id="{E4253A2E-9865-4013-9D0B-AE4969F4ED8F}" type="slidenum">
              <a:rPr lang="es-ES" smtClean="0"/>
              <a:t>124</a:t>
            </a:fld>
            <a:endParaRPr lang="es-ES"/>
          </a:p>
        </p:txBody>
      </p:sp>
      <p:pic>
        <p:nvPicPr>
          <p:cNvPr id="7" name="Imagen 6">
            <a:extLst>
              <a:ext uri="{FF2B5EF4-FFF2-40B4-BE49-F238E27FC236}">
                <a16:creationId xmlns:a16="http://schemas.microsoft.com/office/drawing/2014/main" id="{DC37B424-34FB-4327-AF30-4FA469B9E3E7}"/>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A833F00C-6B61-4E4D-A69C-16D8B2D1F856}"/>
              </a:ext>
            </a:extLst>
          </p:cNvPr>
          <p:cNvSpPr/>
          <p:nvPr/>
        </p:nvSpPr>
        <p:spPr>
          <a:xfrm>
            <a:off x="4488024" y="1744824"/>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Versión Free</a:t>
            </a:r>
          </a:p>
        </p:txBody>
      </p:sp>
    </p:spTree>
    <p:extLst>
      <p:ext uri="{BB962C8B-B14F-4D97-AF65-F5344CB8AC3E}">
        <p14:creationId xmlns:p14="http://schemas.microsoft.com/office/powerpoint/2010/main" val="15899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B835-F370-4794-AB61-36949EE91FD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000F2E3-8C65-4A33-8C13-BD4CF57F93F8}"/>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111D24C-E6F4-4539-B309-0E728E322B7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F2FF3-8EFE-4F80-879F-61882B3C631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92911A4-D62E-4ADC-AC7D-DC554373C1D0}"/>
              </a:ext>
            </a:extLst>
          </p:cNvPr>
          <p:cNvSpPr>
            <a:spLocks noGrp="1"/>
          </p:cNvSpPr>
          <p:nvPr>
            <p:ph type="sldNum" sz="quarter" idx="12"/>
          </p:nvPr>
        </p:nvSpPr>
        <p:spPr/>
        <p:txBody>
          <a:bodyPr/>
          <a:lstStyle/>
          <a:p>
            <a:fld id="{E4253A2E-9865-4013-9D0B-AE4969F4ED8F}" type="slidenum">
              <a:rPr lang="es-ES" smtClean="0"/>
              <a:t>125</a:t>
            </a:fld>
            <a:endParaRPr lang="es-ES"/>
          </a:p>
        </p:txBody>
      </p:sp>
      <p:pic>
        <p:nvPicPr>
          <p:cNvPr id="7" name="Imagen 6">
            <a:extLst>
              <a:ext uri="{FF2B5EF4-FFF2-40B4-BE49-F238E27FC236}">
                <a16:creationId xmlns:a16="http://schemas.microsoft.com/office/drawing/2014/main" id="{CB5112F9-5AB9-4C26-AE6C-8FADE60618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899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B835-F370-4794-AB61-36949EE91FD8}"/>
              </a:ext>
            </a:extLst>
          </p:cNvPr>
          <p:cNvSpPr>
            <a:spLocks noGrp="1"/>
          </p:cNvSpPr>
          <p:nvPr>
            <p:ph type="title"/>
          </p:nvPr>
        </p:nvSpPr>
        <p:spPr/>
        <p:txBody>
          <a:bodyPr/>
          <a:lstStyle/>
          <a:p>
            <a:r>
              <a:rPr lang="es-ES" dirty="0"/>
              <a:t>10. Mongo en la nube</a:t>
            </a:r>
          </a:p>
        </p:txBody>
      </p:sp>
      <p:sp>
        <p:nvSpPr>
          <p:cNvPr id="3" name="Marcador de contenido 2">
            <a:extLst>
              <a:ext uri="{FF2B5EF4-FFF2-40B4-BE49-F238E27FC236}">
                <a16:creationId xmlns:a16="http://schemas.microsoft.com/office/drawing/2014/main" id="{3000F2E3-8C65-4A33-8C13-BD4CF57F93F8}"/>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111D24C-E6F4-4539-B309-0E728E322B7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F2FF3-8EFE-4F80-879F-61882B3C631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92911A4-D62E-4ADC-AC7D-DC554373C1D0}"/>
              </a:ext>
            </a:extLst>
          </p:cNvPr>
          <p:cNvSpPr>
            <a:spLocks noGrp="1"/>
          </p:cNvSpPr>
          <p:nvPr>
            <p:ph type="sldNum" sz="quarter" idx="12"/>
          </p:nvPr>
        </p:nvSpPr>
        <p:spPr/>
        <p:txBody>
          <a:bodyPr/>
          <a:lstStyle/>
          <a:p>
            <a:fld id="{E4253A2E-9865-4013-9D0B-AE4969F4ED8F}" type="slidenum">
              <a:rPr lang="es-ES" smtClean="0"/>
              <a:t>126</a:t>
            </a:fld>
            <a:endParaRPr lang="es-ES"/>
          </a:p>
        </p:txBody>
      </p:sp>
      <p:pic>
        <p:nvPicPr>
          <p:cNvPr id="7" name="Imagen 6">
            <a:extLst>
              <a:ext uri="{FF2B5EF4-FFF2-40B4-BE49-F238E27FC236}">
                <a16:creationId xmlns:a16="http://schemas.microsoft.com/office/drawing/2014/main" id="{575D2B9B-DC71-491B-8D77-A56D1EA499B5}"/>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6F88B82C-2AE2-461E-B732-BEE64A6276F4}"/>
              </a:ext>
            </a:extLst>
          </p:cNvPr>
          <p:cNvSpPr/>
          <p:nvPr/>
        </p:nvSpPr>
        <p:spPr>
          <a:xfrm>
            <a:off x="4488024" y="1744824"/>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Conectar</a:t>
            </a:r>
          </a:p>
        </p:txBody>
      </p:sp>
    </p:spTree>
    <p:extLst>
      <p:ext uri="{BB962C8B-B14F-4D97-AF65-F5344CB8AC3E}">
        <p14:creationId xmlns:p14="http://schemas.microsoft.com/office/powerpoint/2010/main" val="17048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B835-F370-4794-AB61-36949EE91FD8}"/>
              </a:ext>
            </a:extLst>
          </p:cNvPr>
          <p:cNvSpPr>
            <a:spLocks noGrp="1"/>
          </p:cNvSpPr>
          <p:nvPr>
            <p:ph type="title"/>
          </p:nvPr>
        </p:nvSpPr>
        <p:spPr/>
        <p:txBody>
          <a:bodyPr/>
          <a:lstStyle/>
          <a:p>
            <a:r>
              <a:rPr lang="es-ES" dirty="0"/>
              <a:t>10. Mongo en la nube</a:t>
            </a:r>
          </a:p>
        </p:txBody>
      </p:sp>
      <p:sp>
        <p:nvSpPr>
          <p:cNvPr id="3" name="Marcador de contenido 2">
            <a:extLst>
              <a:ext uri="{FF2B5EF4-FFF2-40B4-BE49-F238E27FC236}">
                <a16:creationId xmlns:a16="http://schemas.microsoft.com/office/drawing/2014/main" id="{3000F2E3-8C65-4A33-8C13-BD4CF57F93F8}"/>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111D24C-E6F4-4539-B309-0E728E322B7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F2FF3-8EFE-4F80-879F-61882B3C631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92911A4-D62E-4ADC-AC7D-DC554373C1D0}"/>
              </a:ext>
            </a:extLst>
          </p:cNvPr>
          <p:cNvSpPr>
            <a:spLocks noGrp="1"/>
          </p:cNvSpPr>
          <p:nvPr>
            <p:ph type="sldNum" sz="quarter" idx="12"/>
          </p:nvPr>
        </p:nvSpPr>
        <p:spPr/>
        <p:txBody>
          <a:bodyPr/>
          <a:lstStyle/>
          <a:p>
            <a:fld id="{E4253A2E-9865-4013-9D0B-AE4969F4ED8F}" type="slidenum">
              <a:rPr lang="es-ES" smtClean="0"/>
              <a:t>127</a:t>
            </a:fld>
            <a:endParaRPr lang="es-ES"/>
          </a:p>
        </p:txBody>
      </p:sp>
      <p:pic>
        <p:nvPicPr>
          <p:cNvPr id="7" name="Imagen 6">
            <a:extLst>
              <a:ext uri="{FF2B5EF4-FFF2-40B4-BE49-F238E27FC236}">
                <a16:creationId xmlns:a16="http://schemas.microsoft.com/office/drawing/2014/main" id="{DC0024AC-AB30-42B3-8BE6-F292FD63FBFD}"/>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69DF0DBF-1ACC-4C6B-B1CC-42EE1804F277}"/>
              </a:ext>
            </a:extLst>
          </p:cNvPr>
          <p:cNvSpPr/>
          <p:nvPr/>
        </p:nvSpPr>
        <p:spPr>
          <a:xfrm>
            <a:off x="4488024" y="1744824"/>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Añadir </a:t>
            </a:r>
            <a:r>
              <a:rPr lang="es-ES" dirty="0" err="1"/>
              <a:t>Ip</a:t>
            </a:r>
            <a:endParaRPr lang="es-ES" dirty="0"/>
          </a:p>
        </p:txBody>
      </p:sp>
    </p:spTree>
    <p:extLst>
      <p:ext uri="{BB962C8B-B14F-4D97-AF65-F5344CB8AC3E}">
        <p14:creationId xmlns:p14="http://schemas.microsoft.com/office/powerpoint/2010/main" val="149414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B835-F370-4794-AB61-36949EE91FD8}"/>
              </a:ext>
            </a:extLst>
          </p:cNvPr>
          <p:cNvSpPr>
            <a:spLocks noGrp="1"/>
          </p:cNvSpPr>
          <p:nvPr>
            <p:ph type="title"/>
          </p:nvPr>
        </p:nvSpPr>
        <p:spPr/>
        <p:txBody>
          <a:bodyPr/>
          <a:lstStyle/>
          <a:p>
            <a:r>
              <a:rPr lang="es-ES" dirty="0"/>
              <a:t>10. Mongo en la nube</a:t>
            </a:r>
          </a:p>
        </p:txBody>
      </p:sp>
      <p:sp>
        <p:nvSpPr>
          <p:cNvPr id="3" name="Marcador de contenido 2">
            <a:extLst>
              <a:ext uri="{FF2B5EF4-FFF2-40B4-BE49-F238E27FC236}">
                <a16:creationId xmlns:a16="http://schemas.microsoft.com/office/drawing/2014/main" id="{3000F2E3-8C65-4A33-8C13-BD4CF57F93F8}"/>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111D24C-E6F4-4539-B309-0E728E322B7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5CF2FF3-8EFE-4F80-879F-61882B3C631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92911A4-D62E-4ADC-AC7D-DC554373C1D0}"/>
              </a:ext>
            </a:extLst>
          </p:cNvPr>
          <p:cNvSpPr>
            <a:spLocks noGrp="1"/>
          </p:cNvSpPr>
          <p:nvPr>
            <p:ph type="sldNum" sz="quarter" idx="12"/>
          </p:nvPr>
        </p:nvSpPr>
        <p:spPr/>
        <p:txBody>
          <a:bodyPr/>
          <a:lstStyle/>
          <a:p>
            <a:fld id="{E4253A2E-9865-4013-9D0B-AE4969F4ED8F}" type="slidenum">
              <a:rPr lang="es-ES" smtClean="0"/>
              <a:t>128</a:t>
            </a:fld>
            <a:endParaRPr lang="es-ES"/>
          </a:p>
        </p:txBody>
      </p:sp>
      <p:pic>
        <p:nvPicPr>
          <p:cNvPr id="7" name="Imagen 6">
            <a:extLst>
              <a:ext uri="{FF2B5EF4-FFF2-40B4-BE49-F238E27FC236}">
                <a16:creationId xmlns:a16="http://schemas.microsoft.com/office/drawing/2014/main" id="{9B099301-6868-425D-94BB-879F25EDF166}"/>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B0E3D172-3D5E-4443-AC69-EDC211BEB05C}"/>
              </a:ext>
            </a:extLst>
          </p:cNvPr>
          <p:cNvSpPr/>
          <p:nvPr/>
        </p:nvSpPr>
        <p:spPr>
          <a:xfrm>
            <a:off x="4488024" y="1744824"/>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Añadir </a:t>
            </a:r>
            <a:r>
              <a:rPr lang="es-ES" dirty="0" err="1"/>
              <a:t>Ip</a:t>
            </a:r>
            <a:endParaRPr lang="es-ES" dirty="0"/>
          </a:p>
        </p:txBody>
      </p:sp>
    </p:spTree>
    <p:extLst>
      <p:ext uri="{BB962C8B-B14F-4D97-AF65-F5344CB8AC3E}">
        <p14:creationId xmlns:p14="http://schemas.microsoft.com/office/powerpoint/2010/main" val="414591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D2491-85B7-4572-A516-6D4A222CA96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0592837-757C-488E-863E-3DC9FF2DD269}"/>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20AF4BC4-441D-4EA3-B846-38F3E977C01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5AF72346-850D-4A3B-AAEE-27FAB9DDAA3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76FCBD3-0396-4B9F-9A8E-2405BF85254E}"/>
              </a:ext>
            </a:extLst>
          </p:cNvPr>
          <p:cNvSpPr>
            <a:spLocks noGrp="1"/>
          </p:cNvSpPr>
          <p:nvPr>
            <p:ph type="sldNum" sz="quarter" idx="12"/>
          </p:nvPr>
        </p:nvSpPr>
        <p:spPr/>
        <p:txBody>
          <a:bodyPr/>
          <a:lstStyle/>
          <a:p>
            <a:fld id="{E4253A2E-9865-4013-9D0B-AE4969F4ED8F}" type="slidenum">
              <a:rPr lang="es-ES" smtClean="0"/>
              <a:t>129</a:t>
            </a:fld>
            <a:endParaRPr lang="es-ES"/>
          </a:p>
        </p:txBody>
      </p:sp>
      <p:pic>
        <p:nvPicPr>
          <p:cNvPr id="7" name="Imagen 6">
            <a:extLst>
              <a:ext uri="{FF2B5EF4-FFF2-40B4-BE49-F238E27FC236}">
                <a16:creationId xmlns:a16="http://schemas.microsoft.com/office/drawing/2014/main" id="{2C3C56E9-2A82-4664-A701-ADFF48A5E97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65AB00D7-5AAC-4236-A8C9-2A460698B9E6}"/>
              </a:ext>
            </a:extLst>
          </p:cNvPr>
          <p:cNvSpPr/>
          <p:nvPr/>
        </p:nvSpPr>
        <p:spPr>
          <a:xfrm>
            <a:off x="4488024" y="1744824"/>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Indicar usuario y contraseña</a:t>
            </a:r>
          </a:p>
        </p:txBody>
      </p:sp>
    </p:spTree>
    <p:extLst>
      <p:ext uri="{BB962C8B-B14F-4D97-AF65-F5344CB8AC3E}">
        <p14:creationId xmlns:p14="http://schemas.microsoft.com/office/powerpoint/2010/main" val="89072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6335B5-B1E7-44C1-8FA3-B5D661D77FC4}"/>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249306C0-828F-4674-A06F-43E6EFC7A6D6}"/>
              </a:ext>
            </a:extLst>
          </p:cNvPr>
          <p:cNvSpPr>
            <a:spLocks noGrp="1"/>
          </p:cNvSpPr>
          <p:nvPr>
            <p:ph idx="1"/>
          </p:nvPr>
        </p:nvSpPr>
        <p:spPr/>
        <p:txBody>
          <a:bodyPr/>
          <a:lstStyle/>
          <a:p>
            <a:r>
              <a:rPr lang="en-US" dirty="0"/>
              <a:t>Node.js = </a:t>
            </a:r>
            <a:r>
              <a:rPr lang="en-US" dirty="0" err="1"/>
              <a:t>javascript</a:t>
            </a:r>
            <a:r>
              <a:rPr lang="en-US" dirty="0"/>
              <a:t> + event loop + low level I/O </a:t>
            </a:r>
            <a:r>
              <a:rPr lang="en-US" dirty="0" err="1"/>
              <a:t>api</a:t>
            </a:r>
            <a:endParaRPr lang="es-ES" dirty="0"/>
          </a:p>
        </p:txBody>
      </p:sp>
      <p:sp>
        <p:nvSpPr>
          <p:cNvPr id="4" name="Marcador de pie de página 3">
            <a:extLst>
              <a:ext uri="{FF2B5EF4-FFF2-40B4-BE49-F238E27FC236}">
                <a16:creationId xmlns:a16="http://schemas.microsoft.com/office/drawing/2014/main" id="{45A6E3A2-C77B-4614-AD65-7A16D1197688}"/>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B6B32B32-929F-4334-8943-5F7562F3F225}"/>
              </a:ext>
            </a:extLst>
          </p:cNvPr>
          <p:cNvSpPr>
            <a:spLocks noGrp="1"/>
          </p:cNvSpPr>
          <p:nvPr>
            <p:ph type="dt" sz="half" idx="10"/>
          </p:nvPr>
        </p:nvSpPr>
        <p:spPr/>
        <p:txBody>
          <a:bodyPr/>
          <a:lstStyle/>
          <a:p>
            <a:fld id="{07E60884-0875-40FA-AD1D-FE3179761296}" type="datetime1">
              <a:rPr lang="es-ES" smtClean="0"/>
              <a:t>26/07/2021</a:t>
            </a:fld>
            <a:endParaRPr lang="es-ES"/>
          </a:p>
        </p:txBody>
      </p:sp>
      <p:sp>
        <p:nvSpPr>
          <p:cNvPr id="6" name="Marcador de número de diapositiva 5">
            <a:extLst>
              <a:ext uri="{FF2B5EF4-FFF2-40B4-BE49-F238E27FC236}">
                <a16:creationId xmlns:a16="http://schemas.microsoft.com/office/drawing/2014/main" id="{CEEEA535-16ED-4280-96F9-F993EE5D59CA}"/>
              </a:ext>
            </a:extLst>
          </p:cNvPr>
          <p:cNvSpPr>
            <a:spLocks noGrp="1"/>
          </p:cNvSpPr>
          <p:nvPr>
            <p:ph type="sldNum" sz="quarter" idx="12"/>
          </p:nvPr>
        </p:nvSpPr>
        <p:spPr/>
        <p:txBody>
          <a:bodyPr/>
          <a:lstStyle/>
          <a:p>
            <a:fld id="{E4253A2E-9865-4013-9D0B-AE4969F4ED8F}" type="slidenum">
              <a:rPr lang="es-ES" smtClean="0"/>
              <a:t>13</a:t>
            </a:fld>
            <a:endParaRPr lang="es-ES"/>
          </a:p>
        </p:txBody>
      </p:sp>
      <p:pic>
        <p:nvPicPr>
          <p:cNvPr id="8" name="Marcador de contenido 9">
            <a:extLst>
              <a:ext uri="{FF2B5EF4-FFF2-40B4-BE49-F238E27FC236}">
                <a16:creationId xmlns:a16="http://schemas.microsoft.com/office/drawing/2014/main" id="{E476ACCC-5341-4D86-9DA1-7512FCCE2F47}"/>
              </a:ext>
            </a:extLst>
          </p:cNvPr>
          <p:cNvPicPr>
            <a:picLocks noChangeAspect="1"/>
          </p:cNvPicPr>
          <p:nvPr/>
        </p:nvPicPr>
        <p:blipFill>
          <a:blip r:embed="rId2"/>
          <a:stretch>
            <a:fillRect/>
          </a:stretch>
        </p:blipFill>
        <p:spPr>
          <a:xfrm>
            <a:off x="2148128" y="1827913"/>
            <a:ext cx="7690470" cy="4683125"/>
          </a:xfrm>
          <a:prstGeom prst="rect">
            <a:avLst/>
          </a:prstGeom>
        </p:spPr>
      </p:pic>
    </p:spTree>
    <p:extLst>
      <p:ext uri="{BB962C8B-B14F-4D97-AF65-F5344CB8AC3E}">
        <p14:creationId xmlns:p14="http://schemas.microsoft.com/office/powerpoint/2010/main" val="171961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07F394-6B33-4111-B8E6-807F70AD6E3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9ABC3C5-A601-4D32-8233-7CED49D234A0}"/>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4E1FC015-CDE5-484E-9E78-69BA10E3DCA4}"/>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33156C-FA1E-4400-AEB8-7DF8C4855F29}"/>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A9F68A9-1332-4EAF-B1FF-0B66D88EC184}"/>
              </a:ext>
            </a:extLst>
          </p:cNvPr>
          <p:cNvSpPr>
            <a:spLocks noGrp="1"/>
          </p:cNvSpPr>
          <p:nvPr>
            <p:ph type="sldNum" sz="quarter" idx="12"/>
          </p:nvPr>
        </p:nvSpPr>
        <p:spPr/>
        <p:txBody>
          <a:bodyPr/>
          <a:lstStyle/>
          <a:p>
            <a:fld id="{E4253A2E-9865-4013-9D0B-AE4969F4ED8F}" type="slidenum">
              <a:rPr lang="es-ES" smtClean="0"/>
              <a:t>130</a:t>
            </a:fld>
            <a:endParaRPr lang="es-ES"/>
          </a:p>
        </p:txBody>
      </p:sp>
      <p:pic>
        <p:nvPicPr>
          <p:cNvPr id="7" name="Imagen 6">
            <a:extLst>
              <a:ext uri="{FF2B5EF4-FFF2-40B4-BE49-F238E27FC236}">
                <a16:creationId xmlns:a16="http://schemas.microsoft.com/office/drawing/2014/main" id="{D6A449E0-8D53-4710-A8E9-FBA350B881E8}"/>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151F9E53-1739-46C4-A163-00511AAA0024}"/>
              </a:ext>
            </a:extLst>
          </p:cNvPr>
          <p:cNvSpPr/>
          <p:nvPr/>
        </p:nvSpPr>
        <p:spPr>
          <a:xfrm>
            <a:off x="4488024" y="1744824"/>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Elegir método de conexión</a:t>
            </a:r>
          </a:p>
        </p:txBody>
      </p:sp>
    </p:spTree>
    <p:extLst>
      <p:ext uri="{BB962C8B-B14F-4D97-AF65-F5344CB8AC3E}">
        <p14:creationId xmlns:p14="http://schemas.microsoft.com/office/powerpoint/2010/main" val="306084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1F180-B59E-4EC9-9819-36E9839BFC7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4C7E269-4262-4EC8-BBA0-6D4BBE558F33}"/>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98967346-381F-40FD-8967-2EA5D94D1576}"/>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ACC497-66CD-4B13-ABBC-994C0F84B6A0}"/>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95FD38F4-58F0-4C1D-9D41-2671E08FD6A0}"/>
              </a:ext>
            </a:extLst>
          </p:cNvPr>
          <p:cNvSpPr>
            <a:spLocks noGrp="1"/>
          </p:cNvSpPr>
          <p:nvPr>
            <p:ph type="sldNum" sz="quarter" idx="12"/>
          </p:nvPr>
        </p:nvSpPr>
        <p:spPr/>
        <p:txBody>
          <a:bodyPr/>
          <a:lstStyle/>
          <a:p>
            <a:fld id="{E4253A2E-9865-4013-9D0B-AE4969F4ED8F}" type="slidenum">
              <a:rPr lang="es-ES" smtClean="0"/>
              <a:t>131</a:t>
            </a:fld>
            <a:endParaRPr lang="es-ES"/>
          </a:p>
        </p:txBody>
      </p:sp>
      <p:pic>
        <p:nvPicPr>
          <p:cNvPr id="11" name="Imagen 10">
            <a:extLst>
              <a:ext uri="{FF2B5EF4-FFF2-40B4-BE49-F238E27FC236}">
                <a16:creationId xmlns:a16="http://schemas.microsoft.com/office/drawing/2014/main" id="{B14BBFD7-EDDC-48DC-A17E-7A041DCA782E}"/>
              </a:ext>
            </a:extLst>
          </p:cNvPr>
          <p:cNvPicPr>
            <a:picLocks noChangeAspect="1"/>
          </p:cNvPicPr>
          <p:nvPr/>
        </p:nvPicPr>
        <p:blipFill>
          <a:blip r:embed="rId2"/>
          <a:stretch>
            <a:fillRect/>
          </a:stretch>
        </p:blipFill>
        <p:spPr>
          <a:xfrm>
            <a:off x="0" y="0"/>
            <a:ext cx="12192000" cy="6858000"/>
          </a:xfrm>
          <a:prstGeom prst="rect">
            <a:avLst/>
          </a:prstGeom>
        </p:spPr>
      </p:pic>
      <p:sp>
        <p:nvSpPr>
          <p:cNvPr id="12" name="Rectángulo 11">
            <a:extLst>
              <a:ext uri="{FF2B5EF4-FFF2-40B4-BE49-F238E27FC236}">
                <a16:creationId xmlns:a16="http://schemas.microsoft.com/office/drawing/2014/main" id="{FFCF0309-BE8A-46A5-A664-5DC9CDDB2E05}"/>
              </a:ext>
            </a:extLst>
          </p:cNvPr>
          <p:cNvSpPr/>
          <p:nvPr/>
        </p:nvSpPr>
        <p:spPr>
          <a:xfrm>
            <a:off x="3256383" y="663242"/>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Versión 3.0 y copiar </a:t>
            </a:r>
            <a:r>
              <a:rPr lang="es-ES" dirty="0" err="1"/>
              <a:t>url</a:t>
            </a:r>
            <a:endParaRPr lang="es-ES" dirty="0"/>
          </a:p>
        </p:txBody>
      </p:sp>
    </p:spTree>
    <p:extLst>
      <p:ext uri="{BB962C8B-B14F-4D97-AF65-F5344CB8AC3E}">
        <p14:creationId xmlns:p14="http://schemas.microsoft.com/office/powerpoint/2010/main" val="27633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95356-DDB3-4479-A824-F1C3935E7414}"/>
              </a:ext>
            </a:extLst>
          </p:cNvPr>
          <p:cNvSpPr>
            <a:spLocks noGrp="1"/>
          </p:cNvSpPr>
          <p:nvPr>
            <p:ph type="title"/>
          </p:nvPr>
        </p:nvSpPr>
        <p:spPr/>
        <p:txBody>
          <a:bodyPr/>
          <a:lstStyle/>
          <a:p>
            <a:r>
              <a:rPr lang="es-ES" dirty="0"/>
              <a:t>10. Mongo en la nube</a:t>
            </a:r>
          </a:p>
        </p:txBody>
      </p:sp>
      <p:sp>
        <p:nvSpPr>
          <p:cNvPr id="3" name="Marcador de contenido 2">
            <a:extLst>
              <a:ext uri="{FF2B5EF4-FFF2-40B4-BE49-F238E27FC236}">
                <a16:creationId xmlns:a16="http://schemas.microsoft.com/office/drawing/2014/main" id="{E6ED2465-27EA-4C49-81BD-8D9DBDAAADF3}"/>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90D9E612-B7C7-44AE-B726-BF67BEEC979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EB0D1862-DE90-4A72-BC5B-D5E1FD18B97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455E257-8A7B-4C9D-BAED-1196E9DC15B7}"/>
              </a:ext>
            </a:extLst>
          </p:cNvPr>
          <p:cNvSpPr>
            <a:spLocks noGrp="1"/>
          </p:cNvSpPr>
          <p:nvPr>
            <p:ph type="sldNum" sz="quarter" idx="12"/>
          </p:nvPr>
        </p:nvSpPr>
        <p:spPr/>
        <p:txBody>
          <a:bodyPr/>
          <a:lstStyle/>
          <a:p>
            <a:fld id="{E4253A2E-9865-4013-9D0B-AE4969F4ED8F}" type="slidenum">
              <a:rPr lang="es-ES" smtClean="0"/>
              <a:t>132</a:t>
            </a:fld>
            <a:endParaRPr lang="es-ES"/>
          </a:p>
        </p:txBody>
      </p:sp>
      <p:sp>
        <p:nvSpPr>
          <p:cNvPr id="7" name="Rectángulo 6">
            <a:extLst>
              <a:ext uri="{FF2B5EF4-FFF2-40B4-BE49-F238E27FC236}">
                <a16:creationId xmlns:a16="http://schemas.microsoft.com/office/drawing/2014/main" id="{D4BB4ACD-5C97-4BEF-94F0-EF052ED1618F}"/>
              </a:ext>
            </a:extLst>
          </p:cNvPr>
          <p:cNvSpPr/>
          <p:nvPr/>
        </p:nvSpPr>
        <p:spPr>
          <a:xfrm>
            <a:off x="1511560" y="1840866"/>
            <a:ext cx="9032032" cy="3693319"/>
          </a:xfrm>
          <a:prstGeom prst="rect">
            <a:avLst/>
          </a:prstGeom>
        </p:spPr>
        <p:txBody>
          <a:bodyPr wrap="square">
            <a:spAutoFit/>
          </a:bodyPr>
          <a:lstStyle/>
          <a:p>
            <a:r>
              <a:rPr lang="es-ES" dirty="0" err="1">
                <a:solidFill>
                  <a:srgbClr val="569CD6"/>
                </a:solidFill>
                <a:latin typeface="Consolas" panose="020B0609020204030204" pitchFamily="49" charset="0"/>
              </a:rPr>
              <a:t>const</a:t>
            </a:r>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mongoose</a:t>
            </a:r>
            <a:r>
              <a:rPr lang="es-ES" dirty="0">
                <a:solidFill>
                  <a:srgbClr val="D4D4D4"/>
                </a:solidFill>
                <a:latin typeface="Consolas" panose="020B0609020204030204" pitchFamily="49" charset="0"/>
              </a:rPr>
              <a:t> = </a:t>
            </a:r>
            <a:r>
              <a:rPr lang="es-ES" dirty="0" err="1">
                <a:solidFill>
                  <a:srgbClr val="DCDCAA"/>
                </a:solidFill>
                <a:latin typeface="Consolas" panose="020B0609020204030204" pitchFamily="49" charset="0"/>
              </a:rPr>
              <a:t>require</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mongoose</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a:t>
            </a:r>
          </a:p>
          <a:p>
            <a:br>
              <a:rPr lang="es-ES" dirty="0">
                <a:solidFill>
                  <a:srgbClr val="D4D4D4"/>
                </a:solidFill>
                <a:latin typeface="Consolas" panose="020B0609020204030204" pitchFamily="49" charset="0"/>
              </a:rPr>
            </a:br>
            <a:r>
              <a:rPr lang="es-ES" dirty="0">
                <a:solidFill>
                  <a:srgbClr val="6A9955"/>
                </a:solidFill>
                <a:latin typeface="Consolas" panose="020B0609020204030204" pitchFamily="49" charset="0"/>
              </a:rPr>
              <a:t>//</a:t>
            </a:r>
            <a:r>
              <a:rPr lang="es-ES" dirty="0" err="1">
                <a:solidFill>
                  <a:srgbClr val="6A9955"/>
                </a:solidFill>
                <a:latin typeface="Consolas" panose="020B0609020204030204" pitchFamily="49" charset="0"/>
              </a:rPr>
              <a:t>mongoose.connect</a:t>
            </a:r>
            <a:r>
              <a:rPr lang="es-ES" dirty="0">
                <a:solidFill>
                  <a:srgbClr val="6A9955"/>
                </a:solidFill>
                <a:latin typeface="Consolas" panose="020B0609020204030204" pitchFamily="49" charset="0"/>
              </a:rPr>
              <a:t>('</a:t>
            </a:r>
            <a:r>
              <a:rPr lang="es-ES" dirty="0" err="1">
                <a:solidFill>
                  <a:srgbClr val="6A9955"/>
                </a:solidFill>
                <a:latin typeface="Consolas" panose="020B0609020204030204" pitchFamily="49" charset="0"/>
              </a:rPr>
              <a:t>mongodb</a:t>
            </a:r>
            <a:r>
              <a:rPr lang="es-ES" dirty="0">
                <a:solidFill>
                  <a:srgbClr val="6A9955"/>
                </a:solidFill>
                <a:latin typeface="Consolas" panose="020B0609020204030204" pitchFamily="49" charset="0"/>
              </a:rPr>
              <a:t>://localhost/tp5-db', {</a:t>
            </a:r>
            <a:endParaRPr lang="es-ES" dirty="0">
              <a:solidFill>
                <a:srgbClr val="D4D4D4"/>
              </a:solidFill>
              <a:latin typeface="Consolas" panose="020B0609020204030204" pitchFamily="49" charset="0"/>
            </a:endParaRPr>
          </a:p>
          <a:p>
            <a:r>
              <a:rPr lang="es-ES" dirty="0" err="1">
                <a:solidFill>
                  <a:srgbClr val="9CDCFE"/>
                </a:solidFill>
                <a:latin typeface="Consolas" panose="020B0609020204030204" pitchFamily="49" charset="0"/>
              </a:rPr>
              <a:t>mongoose</a:t>
            </a:r>
            <a:r>
              <a:rPr lang="es-ES" dirty="0" err="1">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connect</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mongodb+srv</a:t>
            </a:r>
            <a:r>
              <a:rPr lang="es-ES" dirty="0">
                <a:solidFill>
                  <a:srgbClr val="CE9178"/>
                </a:solidFill>
                <a:latin typeface="Consolas" panose="020B0609020204030204" pitchFamily="49" charset="0"/>
              </a:rPr>
              <a:t>://MarioMarugan:1234@cluster0-v1n9t.mongodb.net/</a:t>
            </a:r>
            <a:r>
              <a:rPr lang="es-ES" dirty="0" err="1">
                <a:solidFill>
                  <a:srgbClr val="CE9178"/>
                </a:solidFill>
                <a:latin typeface="Consolas" panose="020B0609020204030204" pitchFamily="49" charset="0"/>
              </a:rPr>
              <a:t>test?retryWrites</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true&amp;w</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majority</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useCreateIndex</a:t>
            </a:r>
            <a:r>
              <a:rPr lang="es-ES" dirty="0">
                <a:solidFill>
                  <a:srgbClr val="9CDCFE"/>
                </a:solidFill>
                <a:latin typeface="Consolas" panose="020B0609020204030204" pitchFamily="49" charset="0"/>
              </a:rPr>
              <a:t>:</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true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useNewUrlParser</a:t>
            </a:r>
            <a:r>
              <a:rPr lang="es-ES" dirty="0">
                <a:solidFill>
                  <a:srgbClr val="9CDCFE"/>
                </a:solidFill>
                <a:latin typeface="Consolas" panose="020B0609020204030204" pitchFamily="49" charset="0"/>
              </a:rPr>
              <a:t>:</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true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useFindAndModify</a:t>
            </a:r>
            <a:r>
              <a:rPr lang="es-ES" dirty="0">
                <a:solidFill>
                  <a:srgbClr val="9CDCFE"/>
                </a:solidFill>
                <a:latin typeface="Consolas" panose="020B0609020204030204" pitchFamily="49" charset="0"/>
              </a:rPr>
              <a:t>:</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true</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    </a:t>
            </a:r>
            <a:r>
              <a:rPr lang="es-ES" dirty="0" err="1">
                <a:solidFill>
                  <a:srgbClr val="9CDCFE"/>
                </a:solidFill>
                <a:latin typeface="Consolas" panose="020B0609020204030204" pitchFamily="49" charset="0"/>
              </a:rPr>
              <a:t>useUnifiedTopology</a:t>
            </a:r>
            <a:r>
              <a:rPr lang="es-ES" dirty="0">
                <a:solidFill>
                  <a:srgbClr val="9CDCFE"/>
                </a:solidFill>
                <a:latin typeface="Consolas" panose="020B0609020204030204" pitchFamily="49" charset="0"/>
              </a:rPr>
              <a:t>:</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true</a:t>
            </a:r>
            <a:endParaRPr lang="es-ES" dirty="0">
              <a:solidFill>
                <a:srgbClr val="D4D4D4"/>
              </a:solidFill>
              <a:latin typeface="Consolas" panose="020B0609020204030204" pitchFamily="49" charset="0"/>
            </a:endParaRPr>
          </a:p>
          <a:p>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a:t>
            </a:r>
            <a:r>
              <a:rPr lang="es-ES" dirty="0" err="1">
                <a:solidFill>
                  <a:srgbClr val="DCDCAA"/>
                </a:solidFill>
                <a:latin typeface="Consolas" panose="020B0609020204030204" pitchFamily="49" charset="0"/>
              </a:rPr>
              <a:t>then</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db</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 </a:t>
            </a:r>
            <a:r>
              <a:rPr lang="es-ES" dirty="0">
                <a:solidFill>
                  <a:srgbClr val="4EC9B0"/>
                </a:solidFill>
                <a:latin typeface="Consolas" panose="020B0609020204030204" pitchFamily="49" charset="0"/>
              </a:rPr>
              <a:t>console</a:t>
            </a:r>
            <a:r>
              <a:rPr lang="es-ES" dirty="0">
                <a:solidFill>
                  <a:srgbClr val="D4D4D4"/>
                </a:solidFill>
                <a:latin typeface="Consolas" panose="020B0609020204030204" pitchFamily="49" charset="0"/>
              </a:rPr>
              <a:t>.</a:t>
            </a:r>
            <a:r>
              <a:rPr lang="es-ES" dirty="0">
                <a:solidFill>
                  <a:srgbClr val="DCDCAA"/>
                </a:solidFill>
                <a:latin typeface="Consolas" panose="020B0609020204030204" pitchFamily="49" charset="0"/>
              </a:rPr>
              <a:t>log</a:t>
            </a:r>
            <a:r>
              <a:rPr lang="es-ES" dirty="0">
                <a:solidFill>
                  <a:srgbClr val="D4D4D4"/>
                </a:solidFill>
                <a:latin typeface="Consolas" panose="020B0609020204030204" pitchFamily="49" charset="0"/>
              </a:rPr>
              <a:t>(</a:t>
            </a:r>
            <a:r>
              <a:rPr lang="es-ES" dirty="0">
                <a:solidFill>
                  <a:srgbClr val="CE9178"/>
                </a:solidFill>
                <a:latin typeface="Consolas" panose="020B0609020204030204" pitchFamily="49" charset="0"/>
              </a:rPr>
              <a:t>'</a:t>
            </a:r>
            <a:r>
              <a:rPr lang="es-ES" dirty="0" err="1">
                <a:solidFill>
                  <a:srgbClr val="CE9178"/>
                </a:solidFill>
                <a:latin typeface="Consolas" panose="020B0609020204030204" pitchFamily="49" charset="0"/>
              </a:rPr>
              <a:t>db</a:t>
            </a:r>
            <a:r>
              <a:rPr lang="es-ES" dirty="0">
                <a:solidFill>
                  <a:srgbClr val="CE9178"/>
                </a:solidFill>
                <a:latin typeface="Consolas" panose="020B0609020204030204" pitchFamily="49" charset="0"/>
              </a:rPr>
              <a:t> </a:t>
            </a:r>
            <a:r>
              <a:rPr lang="es-ES" dirty="0" err="1">
                <a:solidFill>
                  <a:srgbClr val="CE9178"/>
                </a:solidFill>
                <a:latin typeface="Consolas" panose="020B0609020204030204" pitchFamily="49" charset="0"/>
              </a:rPr>
              <a:t>connect</a:t>
            </a:r>
            <a:r>
              <a:rPr lang="es-ES" dirty="0">
                <a:solidFill>
                  <a:srgbClr val="CE9178"/>
                </a:solidFill>
                <a:latin typeface="Consolas" panose="020B0609020204030204" pitchFamily="49" charset="0"/>
              </a:rPr>
              <a:t>'</a:t>
            </a:r>
            <a:r>
              <a:rPr lang="es-ES" dirty="0">
                <a:solidFill>
                  <a:srgbClr val="D4D4D4"/>
                </a:solidFill>
                <a:latin typeface="Consolas" panose="020B0609020204030204" pitchFamily="49" charset="0"/>
              </a:rPr>
              <a:t>))</a:t>
            </a:r>
          </a:p>
          <a:p>
            <a:r>
              <a:rPr lang="es-ES" dirty="0">
                <a:solidFill>
                  <a:srgbClr val="D4D4D4"/>
                </a:solidFill>
                <a:latin typeface="Consolas" panose="020B0609020204030204" pitchFamily="49" charset="0"/>
              </a:rPr>
              <a:t>.</a:t>
            </a:r>
            <a:r>
              <a:rPr lang="es-ES" dirty="0">
                <a:solidFill>
                  <a:srgbClr val="DCDCAA"/>
                </a:solidFill>
                <a:latin typeface="Consolas" panose="020B0609020204030204" pitchFamily="49" charset="0"/>
              </a:rPr>
              <a:t>catch</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err</a:t>
            </a:r>
            <a:r>
              <a:rPr lang="es-ES" dirty="0">
                <a:solidFill>
                  <a:srgbClr val="D4D4D4"/>
                </a:solidFill>
                <a:latin typeface="Consolas" panose="020B0609020204030204" pitchFamily="49" charset="0"/>
              </a:rPr>
              <a:t> </a:t>
            </a:r>
            <a:r>
              <a:rPr lang="es-ES" dirty="0">
                <a:solidFill>
                  <a:srgbClr val="569CD6"/>
                </a:solidFill>
                <a:latin typeface="Consolas" panose="020B0609020204030204" pitchFamily="49" charset="0"/>
              </a:rPr>
              <a:t>=&gt;</a:t>
            </a:r>
            <a:r>
              <a:rPr lang="es-ES" dirty="0">
                <a:solidFill>
                  <a:srgbClr val="D4D4D4"/>
                </a:solidFill>
                <a:latin typeface="Consolas" panose="020B0609020204030204" pitchFamily="49" charset="0"/>
              </a:rPr>
              <a:t> </a:t>
            </a:r>
            <a:r>
              <a:rPr lang="es-ES" dirty="0">
                <a:solidFill>
                  <a:srgbClr val="4EC9B0"/>
                </a:solidFill>
                <a:latin typeface="Consolas" panose="020B0609020204030204" pitchFamily="49" charset="0"/>
              </a:rPr>
              <a:t>console</a:t>
            </a:r>
            <a:r>
              <a:rPr lang="es-ES" dirty="0">
                <a:solidFill>
                  <a:srgbClr val="D4D4D4"/>
                </a:solidFill>
                <a:latin typeface="Consolas" panose="020B0609020204030204" pitchFamily="49" charset="0"/>
              </a:rPr>
              <a:t>.</a:t>
            </a:r>
            <a:r>
              <a:rPr lang="es-ES" dirty="0">
                <a:solidFill>
                  <a:srgbClr val="DCDCAA"/>
                </a:solidFill>
                <a:latin typeface="Consolas" panose="020B0609020204030204" pitchFamily="49" charset="0"/>
              </a:rPr>
              <a:t>log</a:t>
            </a:r>
            <a:r>
              <a:rPr lang="es-ES" dirty="0">
                <a:solidFill>
                  <a:srgbClr val="D4D4D4"/>
                </a:solidFill>
                <a:latin typeface="Consolas" panose="020B0609020204030204" pitchFamily="49" charset="0"/>
              </a:rPr>
              <a:t>(</a:t>
            </a:r>
            <a:r>
              <a:rPr lang="es-ES" dirty="0" err="1">
                <a:solidFill>
                  <a:srgbClr val="9CDCFE"/>
                </a:solidFill>
                <a:latin typeface="Consolas" panose="020B0609020204030204" pitchFamily="49" charset="0"/>
              </a:rPr>
              <a:t>err</a:t>
            </a:r>
            <a:r>
              <a:rPr lang="es-ES" dirty="0">
                <a:solidFill>
                  <a:srgbClr val="D4D4D4"/>
                </a:solidFill>
                <a:latin typeface="Consolas" panose="020B0609020204030204" pitchFamily="49" charset="0"/>
              </a:rPr>
              <a:t>));</a:t>
            </a:r>
            <a:endParaRPr lang="es-ES" b="0" dirty="0">
              <a:solidFill>
                <a:srgbClr val="D4D4D4"/>
              </a:solidFill>
              <a:effectLst/>
              <a:latin typeface="Consolas" panose="020B0609020204030204" pitchFamily="49" charset="0"/>
            </a:endParaRPr>
          </a:p>
        </p:txBody>
      </p:sp>
      <p:sp>
        <p:nvSpPr>
          <p:cNvPr id="8" name="Rectángulo 7">
            <a:extLst>
              <a:ext uri="{FF2B5EF4-FFF2-40B4-BE49-F238E27FC236}">
                <a16:creationId xmlns:a16="http://schemas.microsoft.com/office/drawing/2014/main" id="{606EFE96-59A4-45EA-8028-1962FFB312E8}"/>
              </a:ext>
            </a:extLst>
          </p:cNvPr>
          <p:cNvSpPr/>
          <p:nvPr/>
        </p:nvSpPr>
        <p:spPr>
          <a:xfrm>
            <a:off x="7012639" y="540179"/>
            <a:ext cx="2976466" cy="13529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Sustituir la antigua conexión</a:t>
            </a:r>
          </a:p>
        </p:txBody>
      </p:sp>
    </p:spTree>
    <p:extLst>
      <p:ext uri="{BB962C8B-B14F-4D97-AF65-F5344CB8AC3E}">
        <p14:creationId xmlns:p14="http://schemas.microsoft.com/office/powerpoint/2010/main" val="76382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8CB28-DF1C-45E4-B3D2-7E490BE6BA9E}"/>
              </a:ext>
            </a:extLst>
          </p:cNvPr>
          <p:cNvSpPr>
            <a:spLocks noGrp="1"/>
          </p:cNvSpPr>
          <p:nvPr>
            <p:ph type="ctrTitle"/>
          </p:nvPr>
        </p:nvSpPr>
        <p:spPr/>
        <p:txBody>
          <a:bodyPr/>
          <a:lstStyle/>
          <a:p>
            <a:r>
              <a:rPr lang="es-ES" dirty="0"/>
              <a:t>Acceso a Datos – Tema 11. </a:t>
            </a:r>
            <a:r>
              <a:rPr lang="es-ES" dirty="0" err="1"/>
              <a:t>NodeJS</a:t>
            </a:r>
            <a:r>
              <a:rPr lang="es-ES" dirty="0"/>
              <a:t> y MongoDB</a:t>
            </a:r>
          </a:p>
        </p:txBody>
      </p:sp>
      <p:sp>
        <p:nvSpPr>
          <p:cNvPr id="3" name="Subtítulo 2">
            <a:extLst>
              <a:ext uri="{FF2B5EF4-FFF2-40B4-BE49-F238E27FC236}">
                <a16:creationId xmlns:a16="http://schemas.microsoft.com/office/drawing/2014/main" id="{D1C49664-6D3D-4C9F-B6B0-69B6556B3CC3}"/>
              </a:ext>
            </a:extLst>
          </p:cNvPr>
          <p:cNvSpPr>
            <a:spLocks noGrp="1"/>
          </p:cNvSpPr>
          <p:nvPr>
            <p:ph type="subTitle" idx="1"/>
          </p:nvPr>
        </p:nvSpPr>
        <p:spPr/>
        <p:txBody>
          <a:bodyPr/>
          <a:lstStyle/>
          <a:p>
            <a:r>
              <a:rPr lang="es-ES" dirty="0"/>
              <a:t>Mario Marugán Cancio</a:t>
            </a:r>
          </a:p>
        </p:txBody>
      </p:sp>
      <p:pic>
        <p:nvPicPr>
          <p:cNvPr id="1026" name="Picture 2" descr="Resultado de imagen de mongo y nodejs">
            <a:extLst>
              <a:ext uri="{FF2B5EF4-FFF2-40B4-BE49-F238E27FC236}">
                <a16:creationId xmlns:a16="http://schemas.microsoft.com/office/drawing/2014/main" id="{06FFE204-0605-4463-B185-F1EC70D97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533" y="447675"/>
            <a:ext cx="10544175"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2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ADA61-224D-45BD-B547-0B769C5147E3}"/>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765EAD2D-3CD6-4DC8-8C7D-13ECB6920A2A}"/>
              </a:ext>
            </a:extLst>
          </p:cNvPr>
          <p:cNvSpPr>
            <a:spLocks noGrp="1"/>
          </p:cNvSpPr>
          <p:nvPr>
            <p:ph idx="1"/>
          </p:nvPr>
        </p:nvSpPr>
        <p:spPr/>
        <p:txBody>
          <a:bodyPr/>
          <a:lstStyle/>
          <a:p>
            <a:r>
              <a:rPr lang="es-ES" dirty="0"/>
              <a:t>Ya estando claros con los conceptos que le dan vida a Node.js, vamos a explicar el </a:t>
            </a:r>
            <a:r>
              <a:rPr lang="es-ES" dirty="0" err="1"/>
              <a:t>Event</a:t>
            </a:r>
            <a:r>
              <a:rPr lang="es-ES" dirty="0"/>
              <a:t> </a:t>
            </a:r>
            <a:r>
              <a:rPr lang="es-ES" dirty="0" err="1"/>
              <a:t>Loop</a:t>
            </a:r>
            <a:r>
              <a:rPr lang="es-ES" dirty="0"/>
              <a:t>:</a:t>
            </a:r>
          </a:p>
        </p:txBody>
      </p:sp>
      <p:sp>
        <p:nvSpPr>
          <p:cNvPr id="4" name="Marcador de pie de página 3">
            <a:extLst>
              <a:ext uri="{FF2B5EF4-FFF2-40B4-BE49-F238E27FC236}">
                <a16:creationId xmlns:a16="http://schemas.microsoft.com/office/drawing/2014/main" id="{B63D2D11-3935-4018-A400-CC59A489707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FA9F2D7-ADE8-4478-B7D8-962BCF656477}"/>
              </a:ext>
            </a:extLst>
          </p:cNvPr>
          <p:cNvSpPr>
            <a:spLocks noGrp="1"/>
          </p:cNvSpPr>
          <p:nvPr>
            <p:ph type="dt" sz="half" idx="10"/>
          </p:nvPr>
        </p:nvSpPr>
        <p:spPr/>
        <p:txBody>
          <a:bodyPr/>
          <a:lstStyle/>
          <a:p>
            <a:fld id="{03F2CB28-5DF8-4C51-980A-EC016B2DB9AE}" type="datetime1">
              <a:rPr lang="es-ES" smtClean="0"/>
              <a:t>26/07/2021</a:t>
            </a:fld>
            <a:endParaRPr lang="es-ES"/>
          </a:p>
        </p:txBody>
      </p:sp>
      <p:sp>
        <p:nvSpPr>
          <p:cNvPr id="6" name="Marcador de número de diapositiva 5">
            <a:extLst>
              <a:ext uri="{FF2B5EF4-FFF2-40B4-BE49-F238E27FC236}">
                <a16:creationId xmlns:a16="http://schemas.microsoft.com/office/drawing/2014/main" id="{B330449A-FBB9-48BD-ADD7-FA7FD530EB5C}"/>
              </a:ext>
            </a:extLst>
          </p:cNvPr>
          <p:cNvSpPr>
            <a:spLocks noGrp="1"/>
          </p:cNvSpPr>
          <p:nvPr>
            <p:ph type="sldNum" sz="quarter" idx="12"/>
          </p:nvPr>
        </p:nvSpPr>
        <p:spPr/>
        <p:txBody>
          <a:bodyPr/>
          <a:lstStyle/>
          <a:p>
            <a:fld id="{E4253A2E-9865-4013-9D0B-AE4969F4ED8F}" type="slidenum">
              <a:rPr lang="es-ES" smtClean="0"/>
              <a:t>14</a:t>
            </a:fld>
            <a:endParaRPr lang="es-ES"/>
          </a:p>
        </p:txBody>
      </p:sp>
      <p:pic>
        <p:nvPicPr>
          <p:cNvPr id="20484" name="Picture 4">
            <a:extLst>
              <a:ext uri="{FF2B5EF4-FFF2-40B4-BE49-F238E27FC236}">
                <a16:creationId xmlns:a16="http://schemas.microsoft.com/office/drawing/2014/main" id="{5EC5687F-E634-477C-A3E5-9F602B9D0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989" y="2417534"/>
            <a:ext cx="7087670" cy="3973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0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ADA61-224D-45BD-B547-0B769C5147E3}"/>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765EAD2D-3CD6-4DC8-8C7D-13ECB6920A2A}"/>
              </a:ext>
            </a:extLst>
          </p:cNvPr>
          <p:cNvSpPr>
            <a:spLocks noGrp="1"/>
          </p:cNvSpPr>
          <p:nvPr>
            <p:ph idx="1"/>
          </p:nvPr>
        </p:nvSpPr>
        <p:spPr>
          <a:xfrm>
            <a:off x="1341120" y="1345474"/>
            <a:ext cx="9509760" cy="5045166"/>
          </a:xfrm>
        </p:spPr>
        <p:txBody>
          <a:bodyPr>
            <a:normAutofit fontScale="77500" lnSpcReduction="20000"/>
          </a:bodyPr>
          <a:lstStyle/>
          <a:p>
            <a:r>
              <a:rPr lang="es-ES" dirty="0"/>
              <a:t>El </a:t>
            </a:r>
            <a:r>
              <a:rPr lang="es-ES" dirty="0" err="1"/>
              <a:t>Event</a:t>
            </a:r>
            <a:r>
              <a:rPr lang="es-ES" dirty="0"/>
              <a:t> </a:t>
            </a:r>
            <a:r>
              <a:rPr lang="es-ES" dirty="0" err="1"/>
              <a:t>Loop</a:t>
            </a:r>
            <a:r>
              <a:rPr lang="es-ES" dirty="0"/>
              <a:t> representa </a:t>
            </a:r>
            <a:r>
              <a:rPr lang="es-ES" b="1" dirty="0"/>
              <a:t>EL ÚNICO HILO DE EJECUCIÓN NODE.JS</a:t>
            </a:r>
            <a:r>
              <a:rPr lang="es-ES" dirty="0"/>
              <a:t> del lado de usuario, </a:t>
            </a:r>
            <a:r>
              <a:rPr lang="es-ES" b="1" dirty="0"/>
              <a:t>pero esto no es del todo cierto</a:t>
            </a:r>
            <a:r>
              <a:rPr lang="es-ES" dirty="0"/>
              <a:t> porque </a:t>
            </a:r>
            <a:r>
              <a:rPr lang="es-ES" b="1" dirty="0"/>
              <a:t>LIBUV</a:t>
            </a:r>
            <a:r>
              <a:rPr lang="es-ES" dirty="0"/>
              <a:t> (la tecnología con la cual se comunica V8 para ejecutar las tareas y esta a su vez se comunica con el </a:t>
            </a:r>
            <a:r>
              <a:rPr lang="es-ES" dirty="0" err="1"/>
              <a:t>kernel</a:t>
            </a:r>
            <a:r>
              <a:rPr lang="es-ES" dirty="0"/>
              <a:t> del SO) internamente también trabaja con un </a:t>
            </a:r>
            <a:r>
              <a:rPr lang="es-ES" b="1" dirty="0" err="1"/>
              <a:t>worker</a:t>
            </a:r>
            <a:r>
              <a:rPr lang="es-ES" b="1" dirty="0"/>
              <a:t> </a:t>
            </a:r>
            <a:r>
              <a:rPr lang="es-ES" b="1" dirty="0" err="1"/>
              <a:t>thread</a:t>
            </a:r>
            <a:r>
              <a:rPr lang="es-ES" b="1" dirty="0"/>
              <a:t> pool</a:t>
            </a:r>
            <a:r>
              <a:rPr lang="es-ES" dirty="0"/>
              <a:t> </a:t>
            </a:r>
            <a:r>
              <a:rPr lang="es-ES" b="1" dirty="0"/>
              <a:t>con operaciones que son costosas y ese </a:t>
            </a:r>
            <a:r>
              <a:rPr lang="es-ES" b="1" dirty="0" err="1"/>
              <a:t>worker</a:t>
            </a:r>
            <a:r>
              <a:rPr lang="es-ES" b="1" dirty="0"/>
              <a:t> </a:t>
            </a:r>
            <a:r>
              <a:rPr lang="es-ES" b="1" dirty="0" err="1"/>
              <a:t>thread</a:t>
            </a:r>
            <a:r>
              <a:rPr lang="es-ES" b="1" dirty="0"/>
              <a:t> pool son 4 por defecto.</a:t>
            </a:r>
            <a:r>
              <a:rPr lang="es-ES" dirty="0"/>
              <a:t> Este numero de hilos se puede modificar pero no es recomendado a menos que sepas lo que estas haciendo. (se hace para mejorar temas de performance muy avanzados)</a:t>
            </a:r>
          </a:p>
          <a:p>
            <a:r>
              <a:rPr lang="es-ES" b="1" dirty="0"/>
              <a:t>El proceso de ejecución de Node.js es </a:t>
            </a:r>
            <a:r>
              <a:rPr lang="es-ES" b="1" dirty="0" err="1"/>
              <a:t>asi</a:t>
            </a:r>
            <a:r>
              <a:rPr lang="es-ES" b="1" dirty="0"/>
              <a:t>:</a:t>
            </a:r>
            <a:r>
              <a:rPr lang="es-ES" dirty="0"/>
              <a:t> Todo el JS lo ejecuta V8. LIBUV lo que hace es que al ver que una actividad es Asíncrona se lo agenda al </a:t>
            </a:r>
            <a:r>
              <a:rPr lang="es-ES" dirty="0" err="1"/>
              <a:t>Event</a:t>
            </a:r>
            <a:r>
              <a:rPr lang="es-ES" dirty="0"/>
              <a:t> </a:t>
            </a:r>
            <a:r>
              <a:rPr lang="es-ES" dirty="0" err="1"/>
              <a:t>Loop</a:t>
            </a:r>
            <a:r>
              <a:rPr lang="es-ES" dirty="0"/>
              <a:t> para que resuelva esta tarea, cuando esto termine va notificar a V8 y V8 va continuar la ejecución del JS.</a:t>
            </a:r>
          </a:p>
          <a:p>
            <a:r>
              <a:rPr lang="es-ES" dirty="0"/>
              <a:t>El </a:t>
            </a:r>
            <a:r>
              <a:rPr lang="es-ES" dirty="0" err="1"/>
              <a:t>Event</a:t>
            </a:r>
            <a:r>
              <a:rPr lang="es-ES" dirty="0"/>
              <a:t> </a:t>
            </a:r>
            <a:r>
              <a:rPr lang="es-ES" dirty="0" err="1"/>
              <a:t>Loop</a:t>
            </a:r>
            <a:r>
              <a:rPr lang="es-ES" dirty="0"/>
              <a:t> va estar esperando para ver si hay mas operaciones, va estar gestionando los eventos del SO, va gestionar todas las operaciones de I/O de red o sockets (</a:t>
            </a:r>
            <a:r>
              <a:rPr lang="es-ES" dirty="0" err="1"/>
              <a:t>tcp</a:t>
            </a:r>
            <a:r>
              <a:rPr lang="es-ES" dirty="0"/>
              <a:t>, http, </a:t>
            </a:r>
            <a:r>
              <a:rPr lang="es-ES" dirty="0" err="1"/>
              <a:t>dns</a:t>
            </a:r>
            <a:r>
              <a:rPr lang="es-ES" dirty="0"/>
              <a:t>), todas las operaciones de I/O del sistema de archivos y también los </a:t>
            </a:r>
            <a:r>
              <a:rPr lang="es-ES" dirty="0" err="1"/>
              <a:t>timers</a:t>
            </a:r>
            <a:r>
              <a:rPr lang="es-ES" dirty="0"/>
              <a:t> (como </a:t>
            </a:r>
            <a:r>
              <a:rPr lang="es-ES" dirty="0" err="1"/>
              <a:t>setTimeout</a:t>
            </a:r>
            <a:r>
              <a:rPr lang="es-ES" dirty="0"/>
              <a:t>, </a:t>
            </a:r>
            <a:r>
              <a:rPr lang="es-ES" dirty="0" err="1"/>
              <a:t>setInterval</a:t>
            </a:r>
            <a:r>
              <a:rPr lang="es-ES" i="1" dirty="0"/>
              <a:t>,</a:t>
            </a:r>
            <a:r>
              <a:rPr lang="es-ES" dirty="0"/>
              <a:t> otros..)</a:t>
            </a:r>
          </a:p>
        </p:txBody>
      </p:sp>
      <p:sp>
        <p:nvSpPr>
          <p:cNvPr id="4" name="Marcador de pie de página 3">
            <a:extLst>
              <a:ext uri="{FF2B5EF4-FFF2-40B4-BE49-F238E27FC236}">
                <a16:creationId xmlns:a16="http://schemas.microsoft.com/office/drawing/2014/main" id="{B63D2D11-3935-4018-A400-CC59A489707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FA9F2D7-ADE8-4478-B7D8-962BCF656477}"/>
              </a:ext>
            </a:extLst>
          </p:cNvPr>
          <p:cNvSpPr>
            <a:spLocks noGrp="1"/>
          </p:cNvSpPr>
          <p:nvPr>
            <p:ph type="dt" sz="half" idx="10"/>
          </p:nvPr>
        </p:nvSpPr>
        <p:spPr/>
        <p:txBody>
          <a:bodyPr/>
          <a:lstStyle/>
          <a:p>
            <a:fld id="{FBA522D0-95B4-4A66-B4EC-482BF13355B0}" type="datetime1">
              <a:rPr lang="es-ES" smtClean="0"/>
              <a:t>26/07/2021</a:t>
            </a:fld>
            <a:endParaRPr lang="es-ES"/>
          </a:p>
        </p:txBody>
      </p:sp>
      <p:sp>
        <p:nvSpPr>
          <p:cNvPr id="6" name="Marcador de número de diapositiva 5">
            <a:extLst>
              <a:ext uri="{FF2B5EF4-FFF2-40B4-BE49-F238E27FC236}">
                <a16:creationId xmlns:a16="http://schemas.microsoft.com/office/drawing/2014/main" id="{B330449A-FBB9-48BD-ADD7-FA7FD530EB5C}"/>
              </a:ext>
            </a:extLst>
          </p:cNvPr>
          <p:cNvSpPr>
            <a:spLocks noGrp="1"/>
          </p:cNvSpPr>
          <p:nvPr>
            <p:ph type="sldNum" sz="quarter" idx="12"/>
          </p:nvPr>
        </p:nvSpPr>
        <p:spPr/>
        <p:txBody>
          <a:bodyPr/>
          <a:lstStyle/>
          <a:p>
            <a:fld id="{E4253A2E-9865-4013-9D0B-AE4969F4ED8F}" type="slidenum">
              <a:rPr lang="es-ES" smtClean="0"/>
              <a:t>15</a:t>
            </a:fld>
            <a:endParaRPr lang="es-ES"/>
          </a:p>
        </p:txBody>
      </p:sp>
    </p:spTree>
    <p:extLst>
      <p:ext uri="{BB962C8B-B14F-4D97-AF65-F5344CB8AC3E}">
        <p14:creationId xmlns:p14="http://schemas.microsoft.com/office/powerpoint/2010/main" val="57181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ADA61-224D-45BD-B547-0B769C5147E3}"/>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765EAD2D-3CD6-4DC8-8C7D-13ECB6920A2A}"/>
              </a:ext>
            </a:extLst>
          </p:cNvPr>
          <p:cNvSpPr>
            <a:spLocks noGrp="1"/>
          </p:cNvSpPr>
          <p:nvPr>
            <p:ph idx="1"/>
          </p:nvPr>
        </p:nvSpPr>
        <p:spPr/>
        <p:txBody>
          <a:bodyPr/>
          <a:lstStyle/>
          <a:p>
            <a:r>
              <a:rPr lang="es-ES" dirty="0"/>
              <a:t>Ya teniendo los conceptos de Node.js y el </a:t>
            </a:r>
            <a:r>
              <a:rPr lang="es-ES" dirty="0" err="1"/>
              <a:t>Event</a:t>
            </a:r>
            <a:r>
              <a:rPr lang="es-ES" dirty="0"/>
              <a:t> </a:t>
            </a:r>
            <a:r>
              <a:rPr lang="es-ES" dirty="0" err="1"/>
              <a:t>Loop</a:t>
            </a:r>
            <a:r>
              <a:rPr lang="es-ES" dirty="0"/>
              <a:t> claros, explicaremos </a:t>
            </a:r>
            <a:r>
              <a:rPr lang="es-ES" b="1" dirty="0"/>
              <a:t>LIVUB</a:t>
            </a:r>
            <a:endParaRPr lang="es-ES" dirty="0"/>
          </a:p>
        </p:txBody>
      </p:sp>
      <p:sp>
        <p:nvSpPr>
          <p:cNvPr id="4" name="Marcador de pie de página 3">
            <a:extLst>
              <a:ext uri="{FF2B5EF4-FFF2-40B4-BE49-F238E27FC236}">
                <a16:creationId xmlns:a16="http://schemas.microsoft.com/office/drawing/2014/main" id="{B63D2D11-3935-4018-A400-CC59A489707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FA9F2D7-ADE8-4478-B7D8-962BCF656477}"/>
              </a:ext>
            </a:extLst>
          </p:cNvPr>
          <p:cNvSpPr>
            <a:spLocks noGrp="1"/>
          </p:cNvSpPr>
          <p:nvPr>
            <p:ph type="dt" sz="half" idx="10"/>
          </p:nvPr>
        </p:nvSpPr>
        <p:spPr/>
        <p:txBody>
          <a:bodyPr/>
          <a:lstStyle/>
          <a:p>
            <a:fld id="{B4AA4D3C-1E5B-4DF2-8A60-A76BB0FE2623}" type="datetime1">
              <a:rPr lang="es-ES" smtClean="0"/>
              <a:t>26/07/2021</a:t>
            </a:fld>
            <a:endParaRPr lang="es-ES"/>
          </a:p>
        </p:txBody>
      </p:sp>
      <p:sp>
        <p:nvSpPr>
          <p:cNvPr id="6" name="Marcador de número de diapositiva 5">
            <a:extLst>
              <a:ext uri="{FF2B5EF4-FFF2-40B4-BE49-F238E27FC236}">
                <a16:creationId xmlns:a16="http://schemas.microsoft.com/office/drawing/2014/main" id="{B330449A-FBB9-48BD-ADD7-FA7FD530EB5C}"/>
              </a:ext>
            </a:extLst>
          </p:cNvPr>
          <p:cNvSpPr>
            <a:spLocks noGrp="1"/>
          </p:cNvSpPr>
          <p:nvPr>
            <p:ph type="sldNum" sz="quarter" idx="12"/>
          </p:nvPr>
        </p:nvSpPr>
        <p:spPr/>
        <p:txBody>
          <a:bodyPr/>
          <a:lstStyle/>
          <a:p>
            <a:fld id="{E4253A2E-9865-4013-9D0B-AE4969F4ED8F}" type="slidenum">
              <a:rPr lang="es-ES" smtClean="0"/>
              <a:t>16</a:t>
            </a:fld>
            <a:endParaRPr lang="es-ES"/>
          </a:p>
        </p:txBody>
      </p:sp>
      <p:pic>
        <p:nvPicPr>
          <p:cNvPr id="22530" name="Picture 2">
            <a:extLst>
              <a:ext uri="{FF2B5EF4-FFF2-40B4-BE49-F238E27FC236}">
                <a16:creationId xmlns:a16="http://schemas.microsoft.com/office/drawing/2014/main" id="{5CDDA927-0554-4A4A-911C-47C52B2D4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453" y="2251025"/>
            <a:ext cx="7846656" cy="379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ADA61-224D-45BD-B547-0B769C5147E3}"/>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765EAD2D-3CD6-4DC8-8C7D-13ECB6920A2A}"/>
              </a:ext>
            </a:extLst>
          </p:cNvPr>
          <p:cNvSpPr>
            <a:spLocks noGrp="1"/>
          </p:cNvSpPr>
          <p:nvPr>
            <p:ph idx="1"/>
          </p:nvPr>
        </p:nvSpPr>
        <p:spPr/>
        <p:txBody>
          <a:bodyPr/>
          <a:lstStyle/>
          <a:p>
            <a:r>
              <a:rPr lang="es-ES" dirty="0"/>
              <a:t>La forma en como trabaja LIVBUV es </a:t>
            </a:r>
            <a:r>
              <a:rPr lang="es-ES" dirty="0" err="1"/>
              <a:t>que,cada</a:t>
            </a:r>
            <a:r>
              <a:rPr lang="es-ES" dirty="0"/>
              <a:t> tipo de I/O tiene un file-descriptor que posee un socket y se conecta directamente con el </a:t>
            </a:r>
            <a:r>
              <a:rPr lang="es-ES" dirty="0" err="1"/>
              <a:t>kernel</a:t>
            </a:r>
            <a:r>
              <a:rPr lang="es-ES" dirty="0"/>
              <a:t> del SO, cuando la tarea que V8 le ha enviado a LIVBUV se termina, LIVBUV le avisa a V8 y V8 sigue la ejecución del </a:t>
            </a:r>
            <a:r>
              <a:rPr lang="es-ES" dirty="0" err="1"/>
              <a:t>js</a:t>
            </a:r>
            <a:r>
              <a:rPr lang="es-ES" dirty="0"/>
              <a:t>.</a:t>
            </a:r>
          </a:p>
        </p:txBody>
      </p:sp>
      <p:sp>
        <p:nvSpPr>
          <p:cNvPr id="4" name="Marcador de pie de página 3">
            <a:extLst>
              <a:ext uri="{FF2B5EF4-FFF2-40B4-BE49-F238E27FC236}">
                <a16:creationId xmlns:a16="http://schemas.microsoft.com/office/drawing/2014/main" id="{B63D2D11-3935-4018-A400-CC59A489707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FA9F2D7-ADE8-4478-B7D8-962BCF656477}"/>
              </a:ext>
            </a:extLst>
          </p:cNvPr>
          <p:cNvSpPr>
            <a:spLocks noGrp="1"/>
          </p:cNvSpPr>
          <p:nvPr>
            <p:ph type="dt" sz="half" idx="10"/>
          </p:nvPr>
        </p:nvSpPr>
        <p:spPr/>
        <p:txBody>
          <a:bodyPr/>
          <a:lstStyle/>
          <a:p>
            <a:fld id="{EDBBCD0B-AF75-4831-A502-BAD4536E4D67}" type="datetime1">
              <a:rPr lang="es-ES" smtClean="0"/>
              <a:t>26/07/2021</a:t>
            </a:fld>
            <a:endParaRPr lang="es-ES"/>
          </a:p>
        </p:txBody>
      </p:sp>
      <p:sp>
        <p:nvSpPr>
          <p:cNvPr id="6" name="Marcador de número de diapositiva 5">
            <a:extLst>
              <a:ext uri="{FF2B5EF4-FFF2-40B4-BE49-F238E27FC236}">
                <a16:creationId xmlns:a16="http://schemas.microsoft.com/office/drawing/2014/main" id="{B330449A-FBB9-48BD-ADD7-FA7FD530EB5C}"/>
              </a:ext>
            </a:extLst>
          </p:cNvPr>
          <p:cNvSpPr>
            <a:spLocks noGrp="1"/>
          </p:cNvSpPr>
          <p:nvPr>
            <p:ph type="sldNum" sz="quarter" idx="12"/>
          </p:nvPr>
        </p:nvSpPr>
        <p:spPr/>
        <p:txBody>
          <a:bodyPr/>
          <a:lstStyle/>
          <a:p>
            <a:fld id="{E4253A2E-9865-4013-9D0B-AE4969F4ED8F}" type="slidenum">
              <a:rPr lang="es-ES" smtClean="0"/>
              <a:t>17</a:t>
            </a:fld>
            <a:endParaRPr lang="es-ES"/>
          </a:p>
        </p:txBody>
      </p:sp>
    </p:spTree>
    <p:extLst>
      <p:ext uri="{BB962C8B-B14F-4D97-AF65-F5344CB8AC3E}">
        <p14:creationId xmlns:p14="http://schemas.microsoft.com/office/powerpoint/2010/main" val="381651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BB63E3-D6EE-41D1-938E-829A9C09EF5E}"/>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5ECBB101-246F-41B9-A6B5-45C9D0B74A01}"/>
              </a:ext>
            </a:extLst>
          </p:cNvPr>
          <p:cNvSpPr>
            <a:spLocks noGrp="1"/>
          </p:cNvSpPr>
          <p:nvPr>
            <p:ph idx="1"/>
          </p:nvPr>
        </p:nvSpPr>
        <p:spPr/>
        <p:txBody>
          <a:bodyPr/>
          <a:lstStyle/>
          <a:p>
            <a:r>
              <a:rPr lang="es-ES" dirty="0"/>
              <a:t>Ya explicado Node.js, </a:t>
            </a:r>
            <a:r>
              <a:rPr lang="es-ES" dirty="0" err="1"/>
              <a:t>Event</a:t>
            </a:r>
            <a:r>
              <a:rPr lang="es-ES" dirty="0"/>
              <a:t> </a:t>
            </a:r>
            <a:r>
              <a:rPr lang="es-ES" dirty="0" err="1"/>
              <a:t>Loop</a:t>
            </a:r>
            <a:r>
              <a:rPr lang="es-ES" dirty="0"/>
              <a:t> y LIBUV vamos a entender otros puntos adicionales:</a:t>
            </a:r>
          </a:p>
        </p:txBody>
      </p:sp>
      <p:sp>
        <p:nvSpPr>
          <p:cNvPr id="4" name="Marcador de pie de página 3">
            <a:extLst>
              <a:ext uri="{FF2B5EF4-FFF2-40B4-BE49-F238E27FC236}">
                <a16:creationId xmlns:a16="http://schemas.microsoft.com/office/drawing/2014/main" id="{E8950CE4-1EEA-46DA-9E2E-E62B86F695D7}"/>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E0CA6307-FC8B-41D6-9C5D-87E54853A1AD}"/>
              </a:ext>
            </a:extLst>
          </p:cNvPr>
          <p:cNvSpPr>
            <a:spLocks noGrp="1"/>
          </p:cNvSpPr>
          <p:nvPr>
            <p:ph type="dt" sz="half" idx="10"/>
          </p:nvPr>
        </p:nvSpPr>
        <p:spPr/>
        <p:txBody>
          <a:bodyPr/>
          <a:lstStyle/>
          <a:p>
            <a:fld id="{026DEDD4-7C8D-4908-A1A4-B407C50DA88B}" type="datetime1">
              <a:rPr lang="es-ES" smtClean="0"/>
              <a:t>26/07/2021</a:t>
            </a:fld>
            <a:endParaRPr lang="es-ES"/>
          </a:p>
        </p:txBody>
      </p:sp>
      <p:sp>
        <p:nvSpPr>
          <p:cNvPr id="6" name="Marcador de número de diapositiva 5">
            <a:extLst>
              <a:ext uri="{FF2B5EF4-FFF2-40B4-BE49-F238E27FC236}">
                <a16:creationId xmlns:a16="http://schemas.microsoft.com/office/drawing/2014/main" id="{E29AC778-81B0-48AE-BB9A-64FA76FD8868}"/>
              </a:ext>
            </a:extLst>
          </p:cNvPr>
          <p:cNvSpPr>
            <a:spLocks noGrp="1"/>
          </p:cNvSpPr>
          <p:nvPr>
            <p:ph type="sldNum" sz="quarter" idx="12"/>
          </p:nvPr>
        </p:nvSpPr>
        <p:spPr/>
        <p:txBody>
          <a:bodyPr/>
          <a:lstStyle/>
          <a:p>
            <a:fld id="{E4253A2E-9865-4013-9D0B-AE4969F4ED8F}" type="slidenum">
              <a:rPr lang="es-ES" smtClean="0"/>
              <a:t>18</a:t>
            </a:fld>
            <a:endParaRPr lang="es-ES"/>
          </a:p>
        </p:txBody>
      </p:sp>
      <p:pic>
        <p:nvPicPr>
          <p:cNvPr id="23554" name="Picture 2">
            <a:extLst>
              <a:ext uri="{FF2B5EF4-FFF2-40B4-BE49-F238E27FC236}">
                <a16:creationId xmlns:a16="http://schemas.microsoft.com/office/drawing/2014/main" id="{549706D6-1F0B-4197-B38D-62BCBFD4A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668" y="2328244"/>
            <a:ext cx="71913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06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A8704-3D28-4E0B-A1AA-F2F724358111}"/>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53CF2C19-1A51-4337-9F96-F475638708FF}"/>
              </a:ext>
            </a:extLst>
          </p:cNvPr>
          <p:cNvSpPr>
            <a:spLocks noGrp="1"/>
          </p:cNvSpPr>
          <p:nvPr>
            <p:ph idx="1"/>
          </p:nvPr>
        </p:nvSpPr>
        <p:spPr/>
        <p:txBody>
          <a:bodyPr>
            <a:normAutofit fontScale="85000" lnSpcReduction="10000"/>
          </a:bodyPr>
          <a:lstStyle/>
          <a:p>
            <a:r>
              <a:rPr lang="es-ES" b="1" dirty="0"/>
              <a:t>En la gráfica anterior se explica mas técnicamente el </a:t>
            </a:r>
            <a:r>
              <a:rPr lang="es-ES" b="1" dirty="0" err="1"/>
              <a:t>Event</a:t>
            </a:r>
            <a:r>
              <a:rPr lang="es-ES" b="1" dirty="0"/>
              <a:t> </a:t>
            </a:r>
            <a:r>
              <a:rPr lang="es-ES" b="1" dirty="0" err="1"/>
              <a:t>Loop</a:t>
            </a:r>
            <a:r>
              <a:rPr lang="es-ES" b="1" dirty="0"/>
              <a:t> de Node.js: </a:t>
            </a:r>
            <a:r>
              <a:rPr lang="es-ES" dirty="0"/>
              <a:t>Lo primero que siempre va resolver el </a:t>
            </a:r>
            <a:r>
              <a:rPr lang="es-ES" dirty="0" err="1"/>
              <a:t>Event</a:t>
            </a:r>
            <a:r>
              <a:rPr lang="es-ES" dirty="0"/>
              <a:t> </a:t>
            </a:r>
            <a:r>
              <a:rPr lang="es-ES" dirty="0" err="1"/>
              <a:t>Loop</a:t>
            </a:r>
            <a:r>
              <a:rPr lang="es-ES" dirty="0"/>
              <a:t> son los </a:t>
            </a:r>
            <a:r>
              <a:rPr lang="es-ES" b="1" dirty="0" err="1"/>
              <a:t>timers</a:t>
            </a:r>
            <a:r>
              <a:rPr lang="es-ES" dirty="0"/>
              <a:t>, luego los </a:t>
            </a:r>
            <a:r>
              <a:rPr lang="es-ES" b="1" dirty="0" err="1"/>
              <a:t>pending</a:t>
            </a:r>
            <a:r>
              <a:rPr lang="es-ES" b="1" dirty="0"/>
              <a:t> </a:t>
            </a:r>
            <a:r>
              <a:rPr lang="es-ES" b="1" dirty="0" err="1"/>
              <a:t>callbacks</a:t>
            </a:r>
            <a:r>
              <a:rPr lang="es-ES" dirty="0"/>
              <a:t> toma las tareas pendientes como por ejemplo errores de conexión.</a:t>
            </a:r>
          </a:p>
          <a:p>
            <a:r>
              <a:rPr lang="es-ES" b="1" dirty="0" err="1"/>
              <a:t>Poll</a:t>
            </a:r>
            <a:r>
              <a:rPr lang="es-ES" b="1" dirty="0"/>
              <a:t> </a:t>
            </a:r>
            <a:r>
              <a:rPr lang="es-ES" dirty="0"/>
              <a:t>trabaja con el </a:t>
            </a:r>
            <a:r>
              <a:rPr lang="es-ES" dirty="0" err="1"/>
              <a:t>kernel</a:t>
            </a:r>
            <a:r>
              <a:rPr lang="es-ES" dirty="0"/>
              <a:t> en tareas que no son </a:t>
            </a:r>
            <a:r>
              <a:rPr lang="es-ES" dirty="0" err="1"/>
              <a:t>timers</a:t>
            </a:r>
            <a:r>
              <a:rPr lang="es-ES" dirty="0"/>
              <a:t>. (operaciones de red, sistemas de archivos, otros)</a:t>
            </a:r>
          </a:p>
          <a:p>
            <a:r>
              <a:rPr lang="es-ES" b="1" dirty="0" err="1"/>
              <a:t>Check</a:t>
            </a:r>
            <a:r>
              <a:rPr lang="es-ES" dirty="0"/>
              <a:t> es una función especial que es </a:t>
            </a:r>
            <a:r>
              <a:rPr lang="es-ES" dirty="0" err="1"/>
              <a:t>setimmediate</a:t>
            </a:r>
            <a:r>
              <a:rPr lang="es-ES" dirty="0"/>
              <a:t>. (convierte las funciones síncronas en asíncronas)</a:t>
            </a:r>
          </a:p>
          <a:p>
            <a:r>
              <a:rPr lang="es-ES" b="1" dirty="0" err="1"/>
              <a:t>Close</a:t>
            </a:r>
            <a:r>
              <a:rPr lang="es-ES" b="1" dirty="0"/>
              <a:t> </a:t>
            </a:r>
            <a:r>
              <a:rPr lang="es-ES" b="1" dirty="0" err="1"/>
              <a:t>Callback</a:t>
            </a:r>
            <a:r>
              <a:rPr lang="es-ES" b="1" dirty="0"/>
              <a:t> </a:t>
            </a:r>
            <a:r>
              <a:rPr lang="es-ES" dirty="0"/>
              <a:t>son operaciones de cerrar y se ejecuta de último para garantizar que no se cierren cosas antes de atenderlas.</a:t>
            </a:r>
          </a:p>
          <a:p>
            <a:r>
              <a:rPr lang="es-ES" dirty="0"/>
              <a:t>Al finalizar node.js pregunta, ¿existe un </a:t>
            </a:r>
            <a:r>
              <a:rPr lang="es-ES" dirty="0" err="1"/>
              <a:t>handle</a:t>
            </a:r>
            <a:r>
              <a:rPr lang="es-ES" dirty="0"/>
              <a:t> pendiente? no, entonces se desconecta.</a:t>
            </a:r>
          </a:p>
          <a:p>
            <a:endParaRPr lang="es-ES" dirty="0"/>
          </a:p>
        </p:txBody>
      </p:sp>
      <p:sp>
        <p:nvSpPr>
          <p:cNvPr id="4" name="Marcador de pie de página 3">
            <a:extLst>
              <a:ext uri="{FF2B5EF4-FFF2-40B4-BE49-F238E27FC236}">
                <a16:creationId xmlns:a16="http://schemas.microsoft.com/office/drawing/2014/main" id="{B50037A7-4A31-48A3-9797-07626D78B894}"/>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AA60593-AD7C-4CC8-9586-60E9904644AA}"/>
              </a:ext>
            </a:extLst>
          </p:cNvPr>
          <p:cNvSpPr>
            <a:spLocks noGrp="1"/>
          </p:cNvSpPr>
          <p:nvPr>
            <p:ph type="dt" sz="half" idx="10"/>
          </p:nvPr>
        </p:nvSpPr>
        <p:spPr/>
        <p:txBody>
          <a:bodyPr/>
          <a:lstStyle/>
          <a:p>
            <a:fld id="{9D5FA548-3F31-4CE2-AF83-DDBAF228B9E0}" type="datetime1">
              <a:rPr lang="es-ES" smtClean="0"/>
              <a:t>26/07/2021</a:t>
            </a:fld>
            <a:endParaRPr lang="es-ES"/>
          </a:p>
        </p:txBody>
      </p:sp>
      <p:sp>
        <p:nvSpPr>
          <p:cNvPr id="6" name="Marcador de número de diapositiva 5">
            <a:extLst>
              <a:ext uri="{FF2B5EF4-FFF2-40B4-BE49-F238E27FC236}">
                <a16:creationId xmlns:a16="http://schemas.microsoft.com/office/drawing/2014/main" id="{32F0F648-0A7B-4F15-ABFE-EF8C3F9365E6}"/>
              </a:ext>
            </a:extLst>
          </p:cNvPr>
          <p:cNvSpPr>
            <a:spLocks noGrp="1"/>
          </p:cNvSpPr>
          <p:nvPr>
            <p:ph type="sldNum" sz="quarter" idx="12"/>
          </p:nvPr>
        </p:nvSpPr>
        <p:spPr/>
        <p:txBody>
          <a:bodyPr/>
          <a:lstStyle/>
          <a:p>
            <a:fld id="{E4253A2E-9865-4013-9D0B-AE4969F4ED8F}" type="slidenum">
              <a:rPr lang="es-ES" smtClean="0"/>
              <a:t>19</a:t>
            </a:fld>
            <a:endParaRPr lang="es-ES"/>
          </a:p>
        </p:txBody>
      </p:sp>
    </p:spTree>
    <p:extLst>
      <p:ext uri="{BB962C8B-B14F-4D97-AF65-F5344CB8AC3E}">
        <p14:creationId xmlns:p14="http://schemas.microsoft.com/office/powerpoint/2010/main" val="192281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D8B738-8164-487D-A8A4-D475ED6EE990}"/>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19E6249B-CC99-4D96-9D35-4E7C8992220C}"/>
              </a:ext>
            </a:extLst>
          </p:cNvPr>
          <p:cNvSpPr>
            <a:spLocks noGrp="1"/>
          </p:cNvSpPr>
          <p:nvPr>
            <p:ph idx="1"/>
          </p:nvPr>
        </p:nvSpPr>
        <p:spPr/>
        <p:txBody>
          <a:bodyPr/>
          <a:lstStyle/>
          <a:p>
            <a:r>
              <a:rPr lang="es-ES" dirty="0"/>
              <a:t>Conectar </a:t>
            </a:r>
            <a:r>
              <a:rPr lang="es-ES" dirty="0" err="1"/>
              <a:t>NodeJS</a:t>
            </a:r>
            <a:r>
              <a:rPr lang="es-ES" dirty="0"/>
              <a:t> y MongoDB</a:t>
            </a:r>
          </a:p>
        </p:txBody>
      </p:sp>
      <p:sp>
        <p:nvSpPr>
          <p:cNvPr id="4" name="Marcador de pie de página 3">
            <a:extLst>
              <a:ext uri="{FF2B5EF4-FFF2-40B4-BE49-F238E27FC236}">
                <a16:creationId xmlns:a16="http://schemas.microsoft.com/office/drawing/2014/main" id="{29E9EAE1-A853-4B07-9EA5-DAEDBCA49196}"/>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B838FBC-5A12-41D9-91F9-C0A9B7394B4A}"/>
              </a:ext>
            </a:extLst>
          </p:cNvPr>
          <p:cNvSpPr>
            <a:spLocks noGrp="1"/>
          </p:cNvSpPr>
          <p:nvPr>
            <p:ph type="dt" sz="half" idx="10"/>
          </p:nvPr>
        </p:nvSpPr>
        <p:spPr/>
        <p:txBody>
          <a:bodyPr/>
          <a:lstStyle/>
          <a:p>
            <a:fld id="{4AE75944-3772-48CF-9057-8C9C030BB690}" type="datetime1">
              <a:rPr lang="es-ES" smtClean="0"/>
              <a:t>26/07/2021</a:t>
            </a:fld>
            <a:endParaRPr lang="es-ES"/>
          </a:p>
        </p:txBody>
      </p:sp>
      <p:sp>
        <p:nvSpPr>
          <p:cNvPr id="6" name="Marcador de número de diapositiva 5">
            <a:extLst>
              <a:ext uri="{FF2B5EF4-FFF2-40B4-BE49-F238E27FC236}">
                <a16:creationId xmlns:a16="http://schemas.microsoft.com/office/drawing/2014/main" id="{59D86836-4E32-4977-A380-BB7A6113A507}"/>
              </a:ext>
            </a:extLst>
          </p:cNvPr>
          <p:cNvSpPr>
            <a:spLocks noGrp="1"/>
          </p:cNvSpPr>
          <p:nvPr>
            <p:ph type="sldNum" sz="quarter" idx="12"/>
          </p:nvPr>
        </p:nvSpPr>
        <p:spPr/>
        <p:txBody>
          <a:bodyPr/>
          <a:lstStyle/>
          <a:p>
            <a:fld id="{E4253A2E-9865-4013-9D0B-AE4969F4ED8F}" type="slidenum">
              <a:rPr lang="es-ES" smtClean="0"/>
              <a:t>2</a:t>
            </a:fld>
            <a:endParaRPr lang="es-ES"/>
          </a:p>
        </p:txBody>
      </p:sp>
    </p:spTree>
    <p:extLst>
      <p:ext uri="{BB962C8B-B14F-4D97-AF65-F5344CB8AC3E}">
        <p14:creationId xmlns:p14="http://schemas.microsoft.com/office/powerpoint/2010/main" val="278994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A8704-3D28-4E0B-A1AA-F2F724358111}"/>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53CF2C19-1A51-4337-9F96-F475638708FF}"/>
              </a:ext>
            </a:extLst>
          </p:cNvPr>
          <p:cNvSpPr>
            <a:spLocks noGrp="1"/>
          </p:cNvSpPr>
          <p:nvPr>
            <p:ph idx="1"/>
          </p:nvPr>
        </p:nvSpPr>
        <p:spPr/>
        <p:txBody>
          <a:bodyPr>
            <a:normAutofit fontScale="85000" lnSpcReduction="20000"/>
          </a:bodyPr>
          <a:lstStyle/>
          <a:p>
            <a:r>
              <a:rPr lang="es-ES" b="1" dirty="0"/>
              <a:t>DOS CONCEPTOS DE RENDIMIENTO: </a:t>
            </a:r>
            <a:r>
              <a:rPr lang="es-ES" dirty="0"/>
              <a:t>High </a:t>
            </a:r>
            <a:r>
              <a:rPr lang="es-ES" dirty="0" err="1"/>
              <a:t>event</a:t>
            </a:r>
            <a:r>
              <a:rPr lang="es-ES" dirty="0"/>
              <a:t> </a:t>
            </a:r>
            <a:r>
              <a:rPr lang="es-ES" dirty="0" err="1"/>
              <a:t>loop</a:t>
            </a:r>
            <a:r>
              <a:rPr lang="es-ES" dirty="0"/>
              <a:t> </a:t>
            </a:r>
            <a:r>
              <a:rPr lang="es-ES" dirty="0" err="1"/>
              <a:t>lag</a:t>
            </a:r>
            <a:r>
              <a:rPr lang="es-ES" dirty="0"/>
              <a:t> / </a:t>
            </a:r>
            <a:r>
              <a:rPr lang="es-ES" dirty="0" err="1"/>
              <a:t>low</a:t>
            </a:r>
            <a:r>
              <a:rPr lang="es-ES" dirty="0"/>
              <a:t> </a:t>
            </a:r>
            <a:r>
              <a:rPr lang="es-ES" dirty="0" err="1"/>
              <a:t>event</a:t>
            </a:r>
            <a:r>
              <a:rPr lang="es-ES" dirty="0"/>
              <a:t> </a:t>
            </a:r>
            <a:r>
              <a:rPr lang="es-ES" dirty="0" err="1"/>
              <a:t>loop</a:t>
            </a:r>
            <a:r>
              <a:rPr lang="es-ES" dirty="0"/>
              <a:t> idle.</a:t>
            </a:r>
          </a:p>
          <a:p>
            <a:r>
              <a:rPr lang="es-ES" b="1" dirty="0"/>
              <a:t>High </a:t>
            </a:r>
            <a:r>
              <a:rPr lang="es-ES" b="1" dirty="0" err="1"/>
              <a:t>event</a:t>
            </a:r>
            <a:r>
              <a:rPr lang="es-ES" b="1" dirty="0"/>
              <a:t> </a:t>
            </a:r>
            <a:r>
              <a:rPr lang="es-ES" b="1" dirty="0" err="1"/>
              <a:t>loop</a:t>
            </a:r>
            <a:r>
              <a:rPr lang="es-ES" b="1" dirty="0"/>
              <a:t> </a:t>
            </a:r>
            <a:r>
              <a:rPr lang="es-ES" b="1" dirty="0" err="1"/>
              <a:t>lag</a:t>
            </a:r>
            <a:r>
              <a:rPr lang="es-ES" dirty="0"/>
              <a:t> se refiere a que el </a:t>
            </a:r>
            <a:r>
              <a:rPr lang="es-ES" dirty="0" err="1"/>
              <a:t>Event</a:t>
            </a:r>
            <a:r>
              <a:rPr lang="es-ES" dirty="0"/>
              <a:t> </a:t>
            </a:r>
            <a:r>
              <a:rPr lang="es-ES" dirty="0" err="1"/>
              <a:t>Loop</a:t>
            </a:r>
            <a:r>
              <a:rPr lang="es-ES" dirty="0"/>
              <a:t> está tan ocupado que no puede atender tareas.</a:t>
            </a:r>
          </a:p>
          <a:p>
            <a:r>
              <a:rPr lang="es-ES" b="1" dirty="0"/>
              <a:t>Low </a:t>
            </a:r>
            <a:r>
              <a:rPr lang="es-ES" b="1" dirty="0" err="1"/>
              <a:t>event</a:t>
            </a:r>
            <a:r>
              <a:rPr lang="es-ES" b="1" dirty="0"/>
              <a:t> </a:t>
            </a:r>
            <a:r>
              <a:rPr lang="es-ES" b="1" dirty="0" err="1"/>
              <a:t>loop</a:t>
            </a:r>
            <a:r>
              <a:rPr lang="es-ES" b="1" dirty="0"/>
              <a:t> idle</a:t>
            </a:r>
            <a:r>
              <a:rPr lang="es-ES" dirty="0"/>
              <a:t> se refiera a que el </a:t>
            </a:r>
            <a:r>
              <a:rPr lang="es-ES" dirty="0" err="1"/>
              <a:t>Event</a:t>
            </a:r>
            <a:r>
              <a:rPr lang="es-ES" dirty="0"/>
              <a:t> </a:t>
            </a:r>
            <a:r>
              <a:rPr lang="es-ES" dirty="0" err="1"/>
              <a:t>Loop</a:t>
            </a:r>
            <a:r>
              <a:rPr lang="es-ES" dirty="0"/>
              <a:t> no está haciendo nada.</a:t>
            </a:r>
          </a:p>
          <a:p>
            <a:r>
              <a:rPr lang="es-ES" dirty="0"/>
              <a:t>Estas cosas suceden principalmente por lo siguiente:</a:t>
            </a:r>
          </a:p>
          <a:p>
            <a:pPr lvl="1"/>
            <a:r>
              <a:rPr lang="es-ES" dirty="0"/>
              <a:t>El código de la aplicación tiene muchas funciones </a:t>
            </a:r>
            <a:r>
              <a:rPr lang="es-ES" dirty="0" err="1"/>
              <a:t>sincronas</a:t>
            </a:r>
            <a:r>
              <a:rPr lang="es-ES" dirty="0"/>
              <a:t> y bloquea el </a:t>
            </a:r>
            <a:r>
              <a:rPr lang="es-ES" dirty="0" err="1"/>
              <a:t>Event</a:t>
            </a:r>
            <a:r>
              <a:rPr lang="es-ES" dirty="0"/>
              <a:t> </a:t>
            </a:r>
            <a:r>
              <a:rPr lang="es-ES" dirty="0" err="1"/>
              <a:t>Loop</a:t>
            </a:r>
            <a:endParaRPr lang="es-ES" dirty="0"/>
          </a:p>
          <a:p>
            <a:pPr lvl="1"/>
            <a:r>
              <a:rPr lang="es-ES" dirty="0"/>
              <a:t>Cuando la aplicación renderiza </a:t>
            </a:r>
            <a:r>
              <a:rPr lang="es-ES" dirty="0" err="1"/>
              <a:t>templates</a:t>
            </a:r>
            <a:r>
              <a:rPr lang="es-ES" dirty="0"/>
              <a:t> complejos</a:t>
            </a:r>
          </a:p>
          <a:p>
            <a:pPr lvl="1"/>
            <a:r>
              <a:rPr lang="es-ES" dirty="0"/>
              <a:t>Cuando la aplicación </a:t>
            </a:r>
            <a:r>
              <a:rPr lang="es-ES" dirty="0" err="1"/>
              <a:t>parsea</a:t>
            </a:r>
            <a:r>
              <a:rPr lang="es-ES" dirty="0"/>
              <a:t> objetos </a:t>
            </a:r>
            <a:r>
              <a:rPr lang="es-ES" dirty="0" err="1"/>
              <a:t>json</a:t>
            </a:r>
            <a:r>
              <a:rPr lang="es-ES" dirty="0"/>
              <a:t> gigantes</a:t>
            </a:r>
          </a:p>
          <a:p>
            <a:pPr lvl="1"/>
            <a:r>
              <a:rPr lang="es-ES" dirty="0"/>
              <a:t>Cuando la aplicación consume un servicio externo, donde agendar el </a:t>
            </a:r>
            <a:r>
              <a:rPr lang="es-ES" dirty="0" err="1"/>
              <a:t>Event</a:t>
            </a:r>
            <a:r>
              <a:rPr lang="es-ES" dirty="0"/>
              <a:t> </a:t>
            </a:r>
            <a:r>
              <a:rPr lang="es-ES" dirty="0" err="1"/>
              <a:t>Loop</a:t>
            </a:r>
            <a:r>
              <a:rPr lang="es-ES" dirty="0"/>
              <a:t> y mostrar los resultados no demora nada, pero el tiempo de espera entre el </a:t>
            </a:r>
            <a:r>
              <a:rPr lang="es-ES" dirty="0" err="1"/>
              <a:t>request</a:t>
            </a:r>
            <a:r>
              <a:rPr lang="es-ES" dirty="0"/>
              <a:t> y el response si tarda (por problemas del servicio externo)</a:t>
            </a:r>
          </a:p>
          <a:p>
            <a:endParaRPr lang="es-ES" dirty="0"/>
          </a:p>
        </p:txBody>
      </p:sp>
      <p:sp>
        <p:nvSpPr>
          <p:cNvPr id="4" name="Marcador de pie de página 3">
            <a:extLst>
              <a:ext uri="{FF2B5EF4-FFF2-40B4-BE49-F238E27FC236}">
                <a16:creationId xmlns:a16="http://schemas.microsoft.com/office/drawing/2014/main" id="{B50037A7-4A31-48A3-9797-07626D78B894}"/>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AA60593-AD7C-4CC8-9586-60E9904644AA}"/>
              </a:ext>
            </a:extLst>
          </p:cNvPr>
          <p:cNvSpPr>
            <a:spLocks noGrp="1"/>
          </p:cNvSpPr>
          <p:nvPr>
            <p:ph type="dt" sz="half" idx="10"/>
          </p:nvPr>
        </p:nvSpPr>
        <p:spPr/>
        <p:txBody>
          <a:bodyPr/>
          <a:lstStyle/>
          <a:p>
            <a:fld id="{3EDB80FC-5CCD-4FA0-BD0B-A8918EDDCB4E}" type="datetime1">
              <a:rPr lang="es-ES" smtClean="0"/>
              <a:t>26/07/2021</a:t>
            </a:fld>
            <a:endParaRPr lang="es-ES"/>
          </a:p>
        </p:txBody>
      </p:sp>
      <p:sp>
        <p:nvSpPr>
          <p:cNvPr id="6" name="Marcador de número de diapositiva 5">
            <a:extLst>
              <a:ext uri="{FF2B5EF4-FFF2-40B4-BE49-F238E27FC236}">
                <a16:creationId xmlns:a16="http://schemas.microsoft.com/office/drawing/2014/main" id="{32F0F648-0A7B-4F15-ABFE-EF8C3F9365E6}"/>
              </a:ext>
            </a:extLst>
          </p:cNvPr>
          <p:cNvSpPr>
            <a:spLocks noGrp="1"/>
          </p:cNvSpPr>
          <p:nvPr>
            <p:ph type="sldNum" sz="quarter" idx="12"/>
          </p:nvPr>
        </p:nvSpPr>
        <p:spPr/>
        <p:txBody>
          <a:bodyPr/>
          <a:lstStyle/>
          <a:p>
            <a:fld id="{E4253A2E-9865-4013-9D0B-AE4969F4ED8F}" type="slidenum">
              <a:rPr lang="es-ES" smtClean="0"/>
              <a:t>20</a:t>
            </a:fld>
            <a:endParaRPr lang="es-ES"/>
          </a:p>
        </p:txBody>
      </p:sp>
    </p:spTree>
    <p:extLst>
      <p:ext uri="{BB962C8B-B14F-4D97-AF65-F5344CB8AC3E}">
        <p14:creationId xmlns:p14="http://schemas.microsoft.com/office/powerpoint/2010/main" val="62094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224B6-86FD-43DF-8AAC-C9066324AAA5}"/>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BDDEA4B6-5364-467D-A773-C29BED3E7048}"/>
              </a:ext>
            </a:extLst>
          </p:cNvPr>
          <p:cNvSpPr>
            <a:spLocks noGrp="1"/>
          </p:cNvSpPr>
          <p:nvPr>
            <p:ph idx="1"/>
          </p:nvPr>
        </p:nvSpPr>
        <p:spPr>
          <a:xfrm>
            <a:off x="1341120" y="1031966"/>
            <a:ext cx="9509760" cy="4997613"/>
          </a:xfrm>
        </p:spPr>
        <p:txBody>
          <a:bodyPr/>
          <a:lstStyle/>
          <a:p>
            <a:r>
              <a:rPr lang="es-ES" dirty="0"/>
              <a:t>Servidor básico con </a:t>
            </a:r>
            <a:r>
              <a:rPr lang="es-ES" dirty="0" err="1"/>
              <a:t>NodeJS</a:t>
            </a:r>
            <a:endParaRPr lang="es-ES" dirty="0"/>
          </a:p>
        </p:txBody>
      </p:sp>
      <p:sp>
        <p:nvSpPr>
          <p:cNvPr id="4" name="Marcador de pie de página 3">
            <a:extLst>
              <a:ext uri="{FF2B5EF4-FFF2-40B4-BE49-F238E27FC236}">
                <a16:creationId xmlns:a16="http://schemas.microsoft.com/office/drawing/2014/main" id="{6C3F1D76-8697-4BE4-B8A2-5A75973621F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0B541165-904F-4D69-83C2-ECAEBB1536C2}"/>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CD28B26-6DB4-405C-80C9-8195D09669AA}"/>
              </a:ext>
            </a:extLst>
          </p:cNvPr>
          <p:cNvSpPr>
            <a:spLocks noGrp="1"/>
          </p:cNvSpPr>
          <p:nvPr>
            <p:ph type="sldNum" sz="quarter" idx="12"/>
          </p:nvPr>
        </p:nvSpPr>
        <p:spPr/>
        <p:txBody>
          <a:bodyPr/>
          <a:lstStyle/>
          <a:p>
            <a:fld id="{E4253A2E-9865-4013-9D0B-AE4969F4ED8F}" type="slidenum">
              <a:rPr lang="es-ES" smtClean="0"/>
              <a:t>21</a:t>
            </a:fld>
            <a:endParaRPr lang="es-ES"/>
          </a:p>
        </p:txBody>
      </p:sp>
      <p:pic>
        <p:nvPicPr>
          <p:cNvPr id="7" name="Imagen 6">
            <a:extLst>
              <a:ext uri="{FF2B5EF4-FFF2-40B4-BE49-F238E27FC236}">
                <a16:creationId xmlns:a16="http://schemas.microsoft.com/office/drawing/2014/main" id="{AFA36F58-7C52-4DBE-A897-8888001A0EF9}"/>
              </a:ext>
            </a:extLst>
          </p:cNvPr>
          <p:cNvPicPr>
            <a:picLocks noChangeAspect="1"/>
          </p:cNvPicPr>
          <p:nvPr/>
        </p:nvPicPr>
        <p:blipFill>
          <a:blip r:embed="rId2"/>
          <a:stretch>
            <a:fillRect/>
          </a:stretch>
        </p:blipFill>
        <p:spPr>
          <a:xfrm>
            <a:off x="1266825" y="1619250"/>
            <a:ext cx="9658350" cy="5238750"/>
          </a:xfrm>
          <a:prstGeom prst="rect">
            <a:avLst/>
          </a:prstGeom>
        </p:spPr>
      </p:pic>
    </p:spTree>
    <p:extLst>
      <p:ext uri="{BB962C8B-B14F-4D97-AF65-F5344CB8AC3E}">
        <p14:creationId xmlns:p14="http://schemas.microsoft.com/office/powerpoint/2010/main" val="263811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hlinkClick r:id="rId2"/>
              </a:rPr>
            </a:br>
            <a:endParaRPr lang="es-ES" dirty="0"/>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22</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282148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1CF5DD-B445-4322-ABEF-0CB1EFB10AF4}"/>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FC61E50A-721B-4E75-8DDB-4037B9097B4F}"/>
              </a:ext>
            </a:extLst>
          </p:cNvPr>
          <p:cNvSpPr>
            <a:spLocks noGrp="1"/>
          </p:cNvSpPr>
          <p:nvPr>
            <p:ph idx="1"/>
          </p:nvPr>
        </p:nvSpPr>
        <p:spPr/>
        <p:txBody>
          <a:bodyPr/>
          <a:lstStyle/>
          <a:p>
            <a:r>
              <a:rPr lang="es-ES" dirty="0"/>
              <a:t>Framework web para </a:t>
            </a:r>
            <a:r>
              <a:rPr lang="es-ES" dirty="0" err="1"/>
              <a:t>NodeJS</a:t>
            </a:r>
            <a:r>
              <a:rPr lang="es-ES" dirty="0"/>
              <a:t> </a:t>
            </a:r>
          </a:p>
          <a:p>
            <a:r>
              <a:rPr lang="es-ES" dirty="0"/>
              <a:t>Inspirado en Sinatra </a:t>
            </a:r>
          </a:p>
          <a:p>
            <a:r>
              <a:rPr lang="es-ES" dirty="0"/>
              <a:t>Para webs SPA o </a:t>
            </a:r>
            <a:r>
              <a:rPr lang="es-ES" dirty="0" err="1"/>
              <a:t>Multi-page</a:t>
            </a:r>
            <a:r>
              <a:rPr lang="es-ES" dirty="0"/>
              <a:t> </a:t>
            </a:r>
          </a:p>
          <a:p>
            <a:r>
              <a:rPr lang="es-ES" dirty="0"/>
              <a:t>Perfecto para </a:t>
            </a:r>
            <a:r>
              <a:rPr lang="es-ES" dirty="0" err="1"/>
              <a:t>APIs</a:t>
            </a:r>
            <a:r>
              <a:rPr lang="es-ES" dirty="0"/>
              <a:t> Es una capa fina</a:t>
            </a:r>
          </a:p>
        </p:txBody>
      </p:sp>
      <p:sp>
        <p:nvSpPr>
          <p:cNvPr id="4" name="Marcador de pie de página 3">
            <a:extLst>
              <a:ext uri="{FF2B5EF4-FFF2-40B4-BE49-F238E27FC236}">
                <a16:creationId xmlns:a16="http://schemas.microsoft.com/office/drawing/2014/main" id="{6DAD36C4-A577-4B72-A249-A76244B48F3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CD67F591-0EDD-4342-AFA5-51D436C382E4}"/>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C6BAD2A-BA5D-4C59-9653-2717C156E46D}"/>
              </a:ext>
            </a:extLst>
          </p:cNvPr>
          <p:cNvSpPr>
            <a:spLocks noGrp="1"/>
          </p:cNvSpPr>
          <p:nvPr>
            <p:ph type="sldNum" sz="quarter" idx="12"/>
          </p:nvPr>
        </p:nvSpPr>
        <p:spPr/>
        <p:txBody>
          <a:bodyPr/>
          <a:lstStyle/>
          <a:p>
            <a:fld id="{E4253A2E-9865-4013-9D0B-AE4969F4ED8F}" type="slidenum">
              <a:rPr lang="es-ES" smtClean="0"/>
              <a:t>23</a:t>
            </a:fld>
            <a:endParaRPr lang="es-ES"/>
          </a:p>
        </p:txBody>
      </p:sp>
    </p:spTree>
    <p:extLst>
      <p:ext uri="{BB962C8B-B14F-4D97-AF65-F5344CB8AC3E}">
        <p14:creationId xmlns:p14="http://schemas.microsoft.com/office/powerpoint/2010/main" val="5286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C46B0E-907E-4C29-8AC9-0880DD2CA84B}"/>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D9E4CF49-E6C5-49E5-9675-5022CCCB2B73}"/>
              </a:ext>
            </a:extLst>
          </p:cNvPr>
          <p:cNvSpPr>
            <a:spLocks noGrp="1"/>
          </p:cNvSpPr>
          <p:nvPr>
            <p:ph idx="1"/>
          </p:nvPr>
        </p:nvSpPr>
        <p:spPr/>
        <p:txBody>
          <a:bodyPr/>
          <a:lstStyle/>
          <a:p>
            <a:r>
              <a:rPr lang="es-ES" dirty="0"/>
              <a:t>Utilidades de </a:t>
            </a:r>
            <a:r>
              <a:rPr lang="es-ES" dirty="0" err="1"/>
              <a:t>express</a:t>
            </a:r>
            <a:endParaRPr lang="es-ES" dirty="0"/>
          </a:p>
        </p:txBody>
      </p:sp>
      <p:sp>
        <p:nvSpPr>
          <p:cNvPr id="4" name="Marcador de pie de página 3">
            <a:extLst>
              <a:ext uri="{FF2B5EF4-FFF2-40B4-BE49-F238E27FC236}">
                <a16:creationId xmlns:a16="http://schemas.microsoft.com/office/drawing/2014/main" id="{5677D37E-8B6B-4CF8-925C-9DE6993323BC}"/>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EC36902E-DE48-4E2C-8D45-B09A420E14CC}"/>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8D59C8AB-DB8D-4F1A-AFFF-F2AB99347F52}"/>
              </a:ext>
            </a:extLst>
          </p:cNvPr>
          <p:cNvSpPr>
            <a:spLocks noGrp="1"/>
          </p:cNvSpPr>
          <p:nvPr>
            <p:ph type="sldNum" sz="quarter" idx="12"/>
          </p:nvPr>
        </p:nvSpPr>
        <p:spPr/>
        <p:txBody>
          <a:bodyPr/>
          <a:lstStyle/>
          <a:p>
            <a:fld id="{E4253A2E-9865-4013-9D0B-AE4969F4ED8F}" type="slidenum">
              <a:rPr lang="es-ES" smtClean="0"/>
              <a:t>24</a:t>
            </a:fld>
            <a:endParaRPr lang="es-ES"/>
          </a:p>
        </p:txBody>
      </p:sp>
      <p:sp>
        <p:nvSpPr>
          <p:cNvPr id="9" name="Rectangle 3">
            <a:extLst>
              <a:ext uri="{FF2B5EF4-FFF2-40B4-BE49-F238E27FC236}">
                <a16:creationId xmlns:a16="http://schemas.microsoft.com/office/drawing/2014/main" id="{93A70DA4-092C-4B08-8238-384D0CFDE725}"/>
              </a:ext>
            </a:extLst>
          </p:cNvPr>
          <p:cNvSpPr>
            <a:spLocks noChangeArrowheads="1"/>
          </p:cNvSpPr>
          <p:nvPr/>
        </p:nvSpPr>
        <p:spPr bwMode="auto">
          <a:xfrm>
            <a:off x="493598" y="2250968"/>
            <a:ext cx="11445441" cy="3607347"/>
          </a:xfrm>
          <a:prstGeom prst="rect">
            <a:avLst/>
          </a:prstGeom>
          <a:solidFill>
            <a:srgbClr val="27272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express</a:t>
            </a:r>
            <a:r>
              <a:rPr kumimoji="0" lang="es-ES" altLang="es-ES" sz="1600" b="0" i="0" u="none" strike="noStrike" cap="none" normalizeH="0" baseline="0" dirty="0">
                <a:ln>
                  <a:noFill/>
                </a:ln>
                <a:solidFill>
                  <a:srgbClr val="4FBF40"/>
                </a:solidFill>
                <a:effectLst/>
                <a:latin typeface="Consolas" panose="020B0609020204030204" pitchFamily="49" charset="0"/>
              </a:rPr>
              <a:t> -h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err="1">
                <a:ln>
                  <a:noFill/>
                </a:ln>
                <a:solidFill>
                  <a:srgbClr val="4FBF40"/>
                </a:solidFill>
                <a:effectLst/>
                <a:latin typeface="Consolas" panose="020B0609020204030204" pitchFamily="49" charset="0"/>
              </a:rPr>
              <a:t>Usage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express</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options</a:t>
            </a:r>
            <a:r>
              <a:rPr kumimoji="0" lang="es-ES" altLang="es-ES" sz="1600" b="0" i="0" u="none" strike="noStrike" cap="none" normalizeH="0" baseline="0" dirty="0">
                <a:ln>
                  <a:noFill/>
                </a:ln>
                <a:solidFill>
                  <a:srgbClr val="4FBF40"/>
                </a:solidFill>
                <a:effectLst/>
                <a:latin typeface="Consolas" panose="020B0609020204030204" pitchFamily="49" charset="0"/>
              </a:rPr>
              <a:t>][</a:t>
            </a:r>
            <a:r>
              <a:rPr kumimoji="0" lang="es-ES" altLang="es-ES" sz="1600" b="0" i="0" u="none" strike="noStrike" cap="none" normalizeH="0" baseline="0" dirty="0" err="1">
                <a:ln>
                  <a:noFill/>
                </a:ln>
                <a:solidFill>
                  <a:srgbClr val="4FBF40"/>
                </a:solidFill>
                <a:effectLst/>
                <a:latin typeface="Consolas" panose="020B0609020204030204" pitchFamily="49" charset="0"/>
              </a:rPr>
              <a:t>dir</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err="1">
                <a:ln>
                  <a:noFill/>
                </a:ln>
                <a:solidFill>
                  <a:srgbClr val="4FBF40"/>
                </a:solidFill>
                <a:effectLst/>
                <a:latin typeface="Consolas" panose="020B0609020204030204" pitchFamily="49" charset="0"/>
              </a:rPr>
              <a:t>Options</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h, --</a:t>
            </a:r>
            <a:r>
              <a:rPr kumimoji="0" lang="es-ES" altLang="es-ES" sz="1600" b="0" i="0" u="none" strike="noStrike" cap="none" normalizeH="0" baseline="0" dirty="0" err="1">
                <a:ln>
                  <a:noFill/>
                </a:ln>
                <a:solidFill>
                  <a:srgbClr val="4FBF40"/>
                </a:solidFill>
                <a:effectLst/>
                <a:latin typeface="Consolas" panose="020B0609020204030204" pitchFamily="49" charset="0"/>
              </a:rPr>
              <a:t>help</a:t>
            </a:r>
            <a:r>
              <a:rPr kumimoji="0" lang="es-ES" altLang="es-ES" sz="1600" b="0" i="0" u="none" strike="noStrike" cap="none" normalizeH="0" baseline="0" dirty="0">
                <a:ln>
                  <a:noFill/>
                </a:ln>
                <a:solidFill>
                  <a:srgbClr val="4FBF40"/>
                </a:solidFill>
                <a:effectLst/>
                <a:latin typeface="Consolas" panose="020B0609020204030204" pitchFamily="49" charset="0"/>
              </a:rPr>
              <a:t> output </a:t>
            </a:r>
            <a:r>
              <a:rPr kumimoji="0" lang="es-ES" altLang="es-ES" sz="1600" b="0" i="0" u="none" strike="noStrike" cap="none" normalizeH="0" baseline="0" dirty="0" err="1">
                <a:ln>
                  <a:noFill/>
                </a:ln>
                <a:solidFill>
                  <a:srgbClr val="4FBF40"/>
                </a:solidFill>
                <a:effectLst/>
                <a:latin typeface="Consolas" panose="020B0609020204030204" pitchFamily="49" charset="0"/>
              </a:rPr>
              <a:t>usage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information</a:t>
            </a:r>
            <a:endParaRPr kumimoji="0" lang="es-ES" altLang="es-ES" sz="1600" b="0" i="0" u="none" strike="noStrike" cap="none" normalizeH="0" baseline="0" dirty="0">
              <a:ln>
                <a:noFill/>
              </a:ln>
              <a:solidFill>
                <a:srgbClr val="4FBF4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version</a:t>
            </a:r>
            <a:r>
              <a:rPr kumimoji="0" lang="es-ES" altLang="es-ES" sz="1600" b="0" i="0" u="none" strike="noStrike" cap="none" normalizeH="0" baseline="0" dirty="0">
                <a:ln>
                  <a:noFill/>
                </a:ln>
                <a:solidFill>
                  <a:srgbClr val="4FBF40"/>
                </a:solidFill>
                <a:effectLst/>
                <a:latin typeface="Consolas" panose="020B0609020204030204" pitchFamily="49" charset="0"/>
              </a:rPr>
              <a:t> output </a:t>
            </a:r>
            <a:r>
              <a:rPr kumimoji="0" lang="es-ES" altLang="es-ES" sz="1600" b="0" i="0" u="none" strike="noStrike" cap="none" normalizeH="0" baseline="0" dirty="0" err="1">
                <a:ln>
                  <a:noFill/>
                </a:ln>
                <a:solidFill>
                  <a:srgbClr val="4FBF40"/>
                </a:solidFill>
                <a:effectLst/>
                <a:latin typeface="Consolas" panose="020B0609020204030204" pitchFamily="49" charset="0"/>
              </a:rPr>
              <a:t>the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version</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number</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-e, --</a:t>
            </a:r>
            <a:r>
              <a:rPr kumimoji="0" lang="es-ES" altLang="es-ES" sz="1600" b="0" i="0" u="none" strike="noStrike" cap="none" normalizeH="0" baseline="0" dirty="0" err="1">
                <a:ln>
                  <a:noFill/>
                </a:ln>
                <a:solidFill>
                  <a:srgbClr val="4FBF40"/>
                </a:solidFill>
                <a:effectLst/>
                <a:latin typeface="Consolas" panose="020B0609020204030204" pitchFamily="49" charset="0"/>
              </a:rPr>
              <a:t>ejs</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ejs</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support</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a:t>
            </a:r>
            <a:r>
              <a:rPr kumimoji="0" lang="es-ES" altLang="es-ES" sz="1600" b="0" i="0" u="none" strike="noStrike" cap="none" normalizeH="0" baseline="0" dirty="0" err="1">
                <a:ln>
                  <a:noFill/>
                </a:ln>
                <a:solidFill>
                  <a:srgbClr val="4FBF40"/>
                </a:solidFill>
                <a:effectLst/>
                <a:latin typeface="Consolas" panose="020B0609020204030204" pitchFamily="49" charset="0"/>
              </a:rPr>
              <a:t>hbs</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handlebars</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support</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a:t>
            </a:r>
            <a:r>
              <a:rPr kumimoji="0" lang="es-ES" altLang="es-ES" sz="1600" b="0" i="0" u="none" strike="noStrike" cap="none" normalizeH="0" baseline="0" dirty="0" err="1">
                <a:ln>
                  <a:noFill/>
                </a:ln>
                <a:solidFill>
                  <a:srgbClr val="4FBF40"/>
                </a:solidFill>
                <a:effectLst/>
                <a:latin typeface="Consolas" panose="020B0609020204030204" pitchFamily="49" charset="0"/>
              </a:rPr>
              <a:t>pug</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pug</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support</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-H, --</a:t>
            </a:r>
            <a:r>
              <a:rPr kumimoji="0" lang="es-ES" altLang="es-ES" sz="1600" b="0" i="0" u="none" strike="noStrike" cap="none" normalizeH="0" baseline="0" dirty="0" err="1">
                <a:ln>
                  <a:noFill/>
                </a:ln>
                <a:solidFill>
                  <a:srgbClr val="4FBF40"/>
                </a:solidFill>
                <a:effectLst/>
                <a:latin typeface="Consolas" panose="020B0609020204030204" pitchFamily="49" charset="0"/>
              </a:rPr>
              <a:t>hogan</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hogan.js </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support</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--no-</a:t>
            </a:r>
            <a:r>
              <a:rPr kumimoji="0" lang="es-ES" altLang="es-ES" sz="1600" b="0" i="0" u="none" strike="noStrike" cap="none" normalizeH="0" baseline="0" dirty="0" err="1">
                <a:ln>
                  <a:noFill/>
                </a:ln>
                <a:solidFill>
                  <a:srgbClr val="4FBF40"/>
                </a:solidFill>
                <a:effectLst/>
                <a:latin typeface="Consolas" panose="020B0609020204030204" pitchFamily="49" charset="0"/>
              </a:rPr>
              <a:t>view</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generate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without</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view</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-v, --</a:t>
            </a:r>
            <a:r>
              <a:rPr kumimoji="0" lang="es-ES" altLang="es-ES" sz="1600" b="0" i="0" u="none" strike="noStrike" cap="none" normalizeH="0" baseline="0" dirty="0" err="1">
                <a:ln>
                  <a:noFill/>
                </a:ln>
                <a:solidFill>
                  <a:srgbClr val="4FBF40"/>
                </a:solidFill>
                <a:effectLst/>
                <a:latin typeface="Consolas" panose="020B0609020204030204" pitchFamily="49" charset="0"/>
              </a:rPr>
              <a:t>view</a:t>
            </a:r>
            <a:r>
              <a:rPr kumimoji="0" lang="es-ES" altLang="es-ES" sz="1600" b="0" i="0" u="none" strike="noStrike" cap="none" normalizeH="0" baseline="0" dirty="0">
                <a:ln>
                  <a:noFill/>
                </a:ln>
                <a:solidFill>
                  <a:srgbClr val="4FBF40"/>
                </a:solidFill>
                <a:effectLst/>
                <a:latin typeface="Consolas" panose="020B0609020204030204" pitchFamily="49" charset="0"/>
              </a:rPr>
              <a:t> &lt;</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&gt;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view</a:t>
            </a:r>
            <a:r>
              <a:rPr kumimoji="0" lang="es-ES" altLang="es-ES" sz="1600" b="0" i="0" u="none" strike="noStrike" cap="none" normalizeH="0" baseline="0" dirty="0">
                <a:ln>
                  <a:noFill/>
                </a:ln>
                <a:solidFill>
                  <a:srgbClr val="4FBF40"/>
                </a:solidFill>
                <a:effectLst/>
                <a:latin typeface="Consolas" panose="020B0609020204030204" pitchFamily="49" charset="0"/>
              </a:rPr>
              <a:t> &lt;</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&gt; </a:t>
            </a:r>
            <a:r>
              <a:rPr kumimoji="0" lang="es-ES" altLang="es-ES" sz="1600" b="0" i="0" u="none" strike="noStrike" cap="none" normalizeH="0" baseline="0" dirty="0" err="1">
                <a:ln>
                  <a:noFill/>
                </a:ln>
                <a:solidFill>
                  <a:srgbClr val="4FBF40"/>
                </a:solidFill>
                <a:effectLst/>
                <a:latin typeface="Consolas" panose="020B0609020204030204" pitchFamily="49" charset="0"/>
              </a:rPr>
              <a:t>support</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ejs|hbs|hjs|jade|pug|twig|vash</a:t>
            </a:r>
            <a:r>
              <a:rPr kumimoji="0" lang="es-ES" altLang="es-ES" sz="1600" b="0" i="0" u="none" strike="noStrike" cap="none" normalizeH="0" baseline="0" dirty="0">
                <a:ln>
                  <a:noFill/>
                </a:ln>
                <a:solidFill>
                  <a:srgbClr val="4FBF40"/>
                </a:solidFill>
                <a:effectLst/>
                <a:latin typeface="Consolas" panose="020B0609020204030204" pitchFamily="49" charset="0"/>
              </a:rPr>
              <a:t>) (defaults </a:t>
            </a:r>
            <a:r>
              <a:rPr kumimoji="0" lang="es-ES" altLang="es-ES" sz="1600" b="0" i="0" u="none" strike="noStrike" cap="none" normalizeH="0" baseline="0" dirty="0" err="1">
                <a:ln>
                  <a:noFill/>
                </a:ln>
                <a:solidFill>
                  <a:srgbClr val="4FBF40"/>
                </a:solidFill>
                <a:effectLst/>
                <a:latin typeface="Consolas" panose="020B0609020204030204" pitchFamily="49" charset="0"/>
              </a:rPr>
              <a:t>to</a:t>
            </a:r>
            <a:r>
              <a:rPr kumimoji="0" lang="es-ES" altLang="es-ES" sz="1600" b="0" i="0" u="none" strike="noStrike" cap="none" normalizeH="0" baseline="0" dirty="0">
                <a:ln>
                  <a:noFill/>
                </a:ln>
                <a:solidFill>
                  <a:srgbClr val="4FBF40"/>
                </a:solidFill>
                <a:effectLst/>
                <a:latin typeface="Consolas" panose="020B0609020204030204" pitchFamily="49" charset="0"/>
              </a:rPr>
              <a:t> jade)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-c, --</a:t>
            </a:r>
            <a:r>
              <a:rPr kumimoji="0" lang="es-ES" altLang="es-ES" sz="1600" b="0" i="0" u="none" strike="noStrike" cap="none" normalizeH="0" baseline="0" dirty="0" err="1">
                <a:ln>
                  <a:noFill/>
                </a:ln>
                <a:solidFill>
                  <a:srgbClr val="4FBF40"/>
                </a:solidFill>
                <a:effectLst/>
                <a:latin typeface="Consolas" panose="020B0609020204030204" pitchFamily="49" charset="0"/>
              </a:rPr>
              <a:t>css</a:t>
            </a:r>
            <a:r>
              <a:rPr kumimoji="0" lang="es-ES" altLang="es-ES" sz="1600" b="0" i="0" u="none" strike="noStrike" cap="none" normalizeH="0" baseline="0" dirty="0">
                <a:ln>
                  <a:noFill/>
                </a:ln>
                <a:solidFill>
                  <a:srgbClr val="4FBF40"/>
                </a:solidFill>
                <a:effectLst/>
                <a:latin typeface="Consolas" panose="020B0609020204030204" pitchFamily="49" charset="0"/>
              </a:rPr>
              <a:t> &lt;</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&gt;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stylesheet</a:t>
            </a:r>
            <a:r>
              <a:rPr kumimoji="0" lang="es-ES" altLang="es-ES" sz="1600" b="0" i="0" u="none" strike="noStrike" cap="none" normalizeH="0" baseline="0" dirty="0">
                <a:ln>
                  <a:noFill/>
                </a:ln>
                <a:solidFill>
                  <a:srgbClr val="4FBF40"/>
                </a:solidFill>
                <a:effectLst/>
                <a:latin typeface="Consolas" panose="020B0609020204030204" pitchFamily="49" charset="0"/>
              </a:rPr>
              <a:t> &lt;</a:t>
            </a:r>
            <a:r>
              <a:rPr kumimoji="0" lang="es-ES" altLang="es-ES" sz="1600" b="0" i="0" u="none" strike="noStrike" cap="none" normalizeH="0" baseline="0" dirty="0" err="1">
                <a:ln>
                  <a:noFill/>
                </a:ln>
                <a:solidFill>
                  <a:srgbClr val="4FBF40"/>
                </a:solidFill>
                <a:effectLst/>
                <a:latin typeface="Consolas" panose="020B0609020204030204" pitchFamily="49" charset="0"/>
              </a:rPr>
              <a:t>engine</a:t>
            </a:r>
            <a:r>
              <a:rPr kumimoji="0" lang="es-ES" altLang="es-ES" sz="1600" b="0" i="0" u="none" strike="noStrike" cap="none" normalizeH="0" baseline="0" dirty="0">
                <a:ln>
                  <a:noFill/>
                </a:ln>
                <a:solidFill>
                  <a:srgbClr val="4FBF40"/>
                </a:solidFill>
                <a:effectLst/>
                <a:latin typeface="Consolas" panose="020B0609020204030204" pitchFamily="49" charset="0"/>
              </a:rPr>
              <a:t>&gt; </a:t>
            </a:r>
            <a:r>
              <a:rPr kumimoji="0" lang="es-ES" altLang="es-ES" sz="1600" b="0" i="0" u="none" strike="noStrike" cap="none" normalizeH="0" baseline="0" dirty="0" err="1">
                <a:ln>
                  <a:noFill/>
                </a:ln>
                <a:solidFill>
                  <a:srgbClr val="4FBF40"/>
                </a:solidFill>
                <a:effectLst/>
                <a:latin typeface="Consolas" panose="020B0609020204030204" pitchFamily="49" charset="0"/>
              </a:rPr>
              <a:t>support</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less|stylus|compass|sass</a:t>
            </a:r>
            <a:r>
              <a:rPr kumimoji="0" lang="es-ES" altLang="es-ES" sz="1600" b="0" i="0" u="none" strike="noStrike" cap="none" normalizeH="0" baseline="0" dirty="0">
                <a:ln>
                  <a:noFill/>
                </a:ln>
                <a:solidFill>
                  <a:srgbClr val="4FBF40"/>
                </a:solidFill>
                <a:effectLst/>
                <a:latin typeface="Consolas" panose="020B0609020204030204" pitchFamily="49" charset="0"/>
              </a:rPr>
              <a:t>) (defaults </a:t>
            </a:r>
            <a:r>
              <a:rPr kumimoji="0" lang="es-ES" altLang="es-ES" sz="1600" b="0" i="0" u="none" strike="noStrike" cap="none" normalizeH="0" baseline="0" dirty="0" err="1">
                <a:ln>
                  <a:noFill/>
                </a:ln>
                <a:solidFill>
                  <a:srgbClr val="4FBF40"/>
                </a:solidFill>
                <a:effectLst/>
                <a:latin typeface="Consolas" panose="020B0609020204030204" pitchFamily="49" charset="0"/>
              </a:rPr>
              <a:t>to</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plain</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css</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a:t>
            </a:r>
            <a:r>
              <a:rPr kumimoji="0" lang="es-ES" altLang="es-ES" sz="1600" b="0" i="0" u="none" strike="noStrike" cap="none" normalizeH="0" baseline="0" dirty="0" err="1">
                <a:ln>
                  <a:noFill/>
                </a:ln>
                <a:solidFill>
                  <a:srgbClr val="4FBF40"/>
                </a:solidFill>
                <a:effectLst/>
                <a:latin typeface="Consolas" panose="020B0609020204030204" pitchFamily="49" charset="0"/>
              </a:rPr>
              <a:t>git</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add</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gitignore</a:t>
            </a:r>
            <a:r>
              <a:rPr kumimoji="0" lang="es-ES" altLang="es-ES" sz="1600" b="0" i="0" u="none" strike="noStrike" cap="none" normalizeH="0" baseline="0" dirty="0">
                <a:ln>
                  <a:noFill/>
                </a:ln>
                <a:solidFill>
                  <a:srgbClr val="4FBF4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4FBF40"/>
                </a:solidFill>
                <a:effectLst/>
                <a:latin typeface="Consolas" panose="020B0609020204030204" pitchFamily="49" charset="0"/>
              </a:rPr>
              <a:t>-f, --</a:t>
            </a:r>
            <a:r>
              <a:rPr kumimoji="0" lang="es-ES" altLang="es-ES" sz="1600" b="0" i="0" u="none" strike="noStrike" cap="none" normalizeH="0" baseline="0" dirty="0" err="1">
                <a:ln>
                  <a:noFill/>
                </a:ln>
                <a:solidFill>
                  <a:srgbClr val="4FBF40"/>
                </a:solidFill>
                <a:effectLst/>
                <a:latin typeface="Consolas" panose="020B0609020204030204" pitchFamily="49" charset="0"/>
              </a:rPr>
              <a:t>force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force</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on</a:t>
            </a:r>
            <a:r>
              <a:rPr kumimoji="0" lang="es-ES" altLang="es-ES" sz="1600" b="0" i="0" u="none" strike="noStrike" cap="none" normalizeH="0" baseline="0" dirty="0">
                <a:ln>
                  <a:noFill/>
                </a:ln>
                <a:solidFill>
                  <a:srgbClr val="4FBF40"/>
                </a:solidFill>
                <a:effectLst/>
                <a:latin typeface="Consolas" panose="020B0609020204030204" pitchFamily="49" charset="0"/>
              </a:rPr>
              <a:t> non-</a:t>
            </a:r>
            <a:r>
              <a:rPr kumimoji="0" lang="es-ES" altLang="es-ES" sz="1600" b="0" i="0" u="none" strike="noStrike" cap="none" normalizeH="0" baseline="0" dirty="0" err="1">
                <a:ln>
                  <a:noFill/>
                </a:ln>
                <a:solidFill>
                  <a:srgbClr val="4FBF40"/>
                </a:solidFill>
                <a:effectLst/>
                <a:latin typeface="Consolas" panose="020B0609020204030204" pitchFamily="49" charset="0"/>
              </a:rPr>
              <a:t>empty</a:t>
            </a:r>
            <a:r>
              <a:rPr kumimoji="0" lang="es-ES" altLang="es-ES" sz="1600" b="0" i="0" u="none" strike="noStrike" cap="none" normalizeH="0" baseline="0" dirty="0">
                <a:ln>
                  <a:noFill/>
                </a:ln>
                <a:solidFill>
                  <a:srgbClr val="4FBF40"/>
                </a:solidFill>
                <a:effectLst/>
                <a:latin typeface="Consolas" panose="020B0609020204030204" pitchFamily="49" charset="0"/>
              </a:rPr>
              <a:t> </a:t>
            </a:r>
            <a:r>
              <a:rPr kumimoji="0" lang="es-ES" altLang="es-ES" sz="1600" b="0" i="0" u="none" strike="noStrike" cap="none" normalizeH="0" baseline="0" dirty="0" err="1">
                <a:ln>
                  <a:noFill/>
                </a:ln>
                <a:solidFill>
                  <a:srgbClr val="4FBF40"/>
                </a:solidFill>
                <a:effectLst/>
                <a:latin typeface="Consolas" panose="020B0609020204030204" pitchFamily="49" charset="0"/>
              </a:rPr>
              <a:t>directory</a:t>
            </a:r>
            <a:r>
              <a:rPr kumimoji="0" lang="es-ES" altLang="es-ES" sz="1200" b="0" i="0" u="none" strike="noStrike" cap="none" normalizeH="0" baseline="0" dirty="0">
                <a:ln>
                  <a:noFill/>
                </a:ln>
                <a:solidFill>
                  <a:schemeClr val="tx1"/>
                </a:solidFill>
                <a:effectLst/>
              </a:rPr>
              <a:t> </a:t>
            </a:r>
            <a:endParaRPr kumimoji="0" lang="es-ES" altLang="es-E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11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BD16D-EF11-445F-95DA-D52560F3995A}"/>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9DFED7D0-DF79-4DED-BECF-9EFEECDD6914}"/>
              </a:ext>
            </a:extLst>
          </p:cNvPr>
          <p:cNvSpPr>
            <a:spLocks noGrp="1"/>
          </p:cNvSpPr>
          <p:nvPr>
            <p:ph idx="1"/>
          </p:nvPr>
        </p:nvSpPr>
        <p:spPr/>
        <p:txBody>
          <a:bodyPr>
            <a:normAutofit/>
          </a:bodyPr>
          <a:lstStyle/>
          <a:p>
            <a:r>
              <a:rPr lang="es-ES" dirty="0"/>
              <a:t>Crear esqueleto de un proyecto con </a:t>
            </a:r>
            <a:r>
              <a:rPr lang="es-ES" dirty="0" err="1"/>
              <a:t>express</a:t>
            </a:r>
            <a:r>
              <a:rPr lang="es-ES" dirty="0"/>
              <a:t> y </a:t>
            </a:r>
            <a:r>
              <a:rPr lang="es-ES" dirty="0" err="1"/>
              <a:t>express-generator</a:t>
            </a:r>
            <a:endParaRPr lang="es-ES" dirty="0"/>
          </a:p>
          <a:p>
            <a:pPr marL="45720" indent="0">
              <a:buNone/>
            </a:pPr>
            <a:r>
              <a:rPr lang="es-ES" b="1" dirty="0"/>
              <a:t>	</a:t>
            </a:r>
            <a:r>
              <a:rPr lang="es-ES" b="1" dirty="0" err="1"/>
              <a:t>npm</a:t>
            </a:r>
            <a:r>
              <a:rPr lang="es-ES" b="1" dirty="0"/>
              <a:t> </a:t>
            </a:r>
            <a:r>
              <a:rPr lang="es-ES" b="1" dirty="0" err="1"/>
              <a:t>install</a:t>
            </a:r>
            <a:r>
              <a:rPr lang="es-ES" b="1" dirty="0"/>
              <a:t> –g </a:t>
            </a:r>
            <a:r>
              <a:rPr lang="es-ES" b="1" dirty="0" err="1"/>
              <a:t>express</a:t>
            </a:r>
            <a:endParaRPr lang="es-ES" b="1" dirty="0"/>
          </a:p>
          <a:p>
            <a:pPr marL="45720" indent="0">
              <a:buNone/>
            </a:pPr>
            <a:r>
              <a:rPr lang="es-ES" b="1" dirty="0"/>
              <a:t>	</a:t>
            </a:r>
            <a:r>
              <a:rPr lang="es-ES" b="1" dirty="0" err="1"/>
              <a:t>npm</a:t>
            </a:r>
            <a:r>
              <a:rPr lang="es-ES" b="1" dirty="0"/>
              <a:t> </a:t>
            </a:r>
            <a:r>
              <a:rPr lang="es-ES" b="1" dirty="0" err="1"/>
              <a:t>install</a:t>
            </a:r>
            <a:r>
              <a:rPr lang="es-ES" b="1" dirty="0"/>
              <a:t> –g </a:t>
            </a:r>
            <a:r>
              <a:rPr lang="es-ES" b="1" dirty="0" err="1"/>
              <a:t>express-generator</a:t>
            </a:r>
            <a:endParaRPr lang="es-ES" b="1" dirty="0"/>
          </a:p>
          <a:p>
            <a:r>
              <a:rPr lang="es-ES" dirty="0"/>
              <a:t>Por último, generar el proyecto</a:t>
            </a:r>
          </a:p>
          <a:p>
            <a:pPr marL="45720" indent="0">
              <a:buNone/>
            </a:pPr>
            <a:r>
              <a:rPr lang="es-ES" dirty="0"/>
              <a:t>	</a:t>
            </a:r>
            <a:r>
              <a:rPr lang="es-ES" b="1" dirty="0" err="1"/>
              <a:t>express</a:t>
            </a:r>
            <a:r>
              <a:rPr lang="es-ES" b="1" dirty="0"/>
              <a:t> </a:t>
            </a:r>
            <a:r>
              <a:rPr lang="es-ES" b="1" dirty="0" err="1"/>
              <a:t>NodeJsMongoDBHelloWorld</a:t>
            </a:r>
            <a:endParaRPr lang="es-ES" b="1" dirty="0"/>
          </a:p>
        </p:txBody>
      </p:sp>
      <p:sp>
        <p:nvSpPr>
          <p:cNvPr id="4" name="Marcador de pie de página 3">
            <a:extLst>
              <a:ext uri="{FF2B5EF4-FFF2-40B4-BE49-F238E27FC236}">
                <a16:creationId xmlns:a16="http://schemas.microsoft.com/office/drawing/2014/main" id="{46D5CB60-F9EA-4040-8AA6-1773083CC42B}"/>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420FEA79-B143-4C37-BE0A-F7C05A0D5F7D}"/>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4FAFC1E2-E468-44EC-8FAC-DA6B817644B5}"/>
              </a:ext>
            </a:extLst>
          </p:cNvPr>
          <p:cNvSpPr>
            <a:spLocks noGrp="1"/>
          </p:cNvSpPr>
          <p:nvPr>
            <p:ph type="sldNum" sz="quarter" idx="12"/>
          </p:nvPr>
        </p:nvSpPr>
        <p:spPr/>
        <p:txBody>
          <a:bodyPr/>
          <a:lstStyle/>
          <a:p>
            <a:fld id="{E4253A2E-9865-4013-9D0B-AE4969F4ED8F}" type="slidenum">
              <a:rPr lang="es-ES" smtClean="0"/>
              <a:t>25</a:t>
            </a:fld>
            <a:endParaRPr lang="es-ES"/>
          </a:p>
        </p:txBody>
      </p:sp>
    </p:spTree>
    <p:extLst>
      <p:ext uri="{BB962C8B-B14F-4D97-AF65-F5344CB8AC3E}">
        <p14:creationId xmlns:p14="http://schemas.microsoft.com/office/powerpoint/2010/main" val="22154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BD16D-EF11-445F-95DA-D52560F3995A}"/>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9DFED7D0-DF79-4DED-BECF-9EFEECDD6914}"/>
              </a:ext>
            </a:extLst>
          </p:cNvPr>
          <p:cNvSpPr>
            <a:spLocks noGrp="1"/>
          </p:cNvSpPr>
          <p:nvPr>
            <p:ph idx="1"/>
          </p:nvPr>
        </p:nvSpPr>
        <p:spPr/>
        <p:txBody>
          <a:bodyPr>
            <a:normAutofit/>
          </a:bodyPr>
          <a:lstStyle/>
          <a:p>
            <a:r>
              <a:rPr lang="es-ES" dirty="0"/>
              <a:t>Antes de ejecutar, es necesario instalar las dependencias</a:t>
            </a:r>
          </a:p>
          <a:p>
            <a:pPr marL="45720" indent="0">
              <a:buNone/>
            </a:pPr>
            <a:r>
              <a:rPr lang="es-ES" dirty="0"/>
              <a:t>	</a:t>
            </a:r>
            <a:r>
              <a:rPr lang="es-ES" b="1" dirty="0"/>
              <a:t>cd </a:t>
            </a:r>
            <a:r>
              <a:rPr lang="es-ES" b="1" dirty="0" err="1"/>
              <a:t>NodeJsMongoDBHelloWorld</a:t>
            </a:r>
            <a:endParaRPr lang="es-ES" b="1" dirty="0"/>
          </a:p>
          <a:p>
            <a:pPr marL="45720" indent="0">
              <a:buNone/>
            </a:pPr>
            <a:r>
              <a:rPr lang="es-ES" b="1" dirty="0"/>
              <a:t>	</a:t>
            </a:r>
            <a:r>
              <a:rPr lang="es-ES" b="1" dirty="0" err="1"/>
              <a:t>npm</a:t>
            </a:r>
            <a:r>
              <a:rPr lang="es-ES" b="1" dirty="0"/>
              <a:t> </a:t>
            </a:r>
            <a:r>
              <a:rPr lang="es-ES" b="1" dirty="0" err="1"/>
              <a:t>install</a:t>
            </a:r>
            <a:endParaRPr lang="es-ES" b="1" dirty="0"/>
          </a:p>
          <a:p>
            <a:r>
              <a:rPr lang="es-ES" dirty="0"/>
              <a:t>Para ejecutar el proyecto</a:t>
            </a:r>
          </a:p>
          <a:p>
            <a:pPr marL="45720" indent="0">
              <a:buNone/>
            </a:pPr>
            <a:r>
              <a:rPr lang="es-ES" b="1" dirty="0"/>
              <a:t>	</a:t>
            </a:r>
            <a:r>
              <a:rPr lang="es-ES" b="1" dirty="0" err="1"/>
              <a:t>npm</a:t>
            </a:r>
            <a:r>
              <a:rPr lang="es-ES" b="1" dirty="0"/>
              <a:t> </a:t>
            </a:r>
            <a:r>
              <a:rPr lang="es-ES" b="1" dirty="0" err="1"/>
              <a:t>start</a:t>
            </a:r>
            <a:endParaRPr lang="es-ES" dirty="0"/>
          </a:p>
          <a:p>
            <a:endParaRPr lang="es-ES" b="1" dirty="0"/>
          </a:p>
        </p:txBody>
      </p:sp>
      <p:sp>
        <p:nvSpPr>
          <p:cNvPr id="4" name="Marcador de pie de página 3">
            <a:extLst>
              <a:ext uri="{FF2B5EF4-FFF2-40B4-BE49-F238E27FC236}">
                <a16:creationId xmlns:a16="http://schemas.microsoft.com/office/drawing/2014/main" id="{46D5CB60-F9EA-4040-8AA6-1773083CC42B}"/>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420FEA79-B143-4C37-BE0A-F7C05A0D5F7D}"/>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4FAFC1E2-E468-44EC-8FAC-DA6B817644B5}"/>
              </a:ext>
            </a:extLst>
          </p:cNvPr>
          <p:cNvSpPr>
            <a:spLocks noGrp="1"/>
          </p:cNvSpPr>
          <p:nvPr>
            <p:ph type="sldNum" sz="quarter" idx="12"/>
          </p:nvPr>
        </p:nvSpPr>
        <p:spPr/>
        <p:txBody>
          <a:bodyPr/>
          <a:lstStyle/>
          <a:p>
            <a:fld id="{E4253A2E-9865-4013-9D0B-AE4969F4ED8F}" type="slidenum">
              <a:rPr lang="es-ES" smtClean="0"/>
              <a:t>26</a:t>
            </a:fld>
            <a:endParaRPr lang="es-ES"/>
          </a:p>
        </p:txBody>
      </p:sp>
    </p:spTree>
    <p:extLst>
      <p:ext uri="{BB962C8B-B14F-4D97-AF65-F5344CB8AC3E}">
        <p14:creationId xmlns:p14="http://schemas.microsoft.com/office/powerpoint/2010/main" val="2242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2. Express</a:t>
            </a:r>
          </a:p>
        </p:txBody>
      </p:sp>
      <p:sp>
        <p:nvSpPr>
          <p:cNvPr id="3" name="Marcador de contenido 2"/>
          <p:cNvSpPr>
            <a:spLocks noGrp="1"/>
          </p:cNvSpPr>
          <p:nvPr>
            <p:ph idx="1"/>
          </p:nvPr>
        </p:nvSpPr>
        <p:spPr/>
        <p:txBody>
          <a:bodyPr/>
          <a:lstStyle/>
          <a:p>
            <a:endParaRPr lang="es-ES"/>
          </a:p>
        </p:txBody>
      </p:sp>
      <p:sp>
        <p:nvSpPr>
          <p:cNvPr id="4" name="Marcador de pie de página 3"/>
          <p:cNvSpPr>
            <a:spLocks noGrp="1"/>
          </p:cNvSpPr>
          <p:nvPr>
            <p:ph type="ftr" sz="quarter" idx="11"/>
          </p:nvPr>
        </p:nvSpPr>
        <p:spPr/>
        <p:txBody>
          <a:bodyPr/>
          <a:lstStyle/>
          <a:p>
            <a:r>
              <a:rPr lang="es-ES"/>
              <a:t>Acceso a Datos. Tema 11. NodeJS y MongoDB</a:t>
            </a:r>
          </a:p>
        </p:txBody>
      </p:sp>
      <p:sp>
        <p:nvSpPr>
          <p:cNvPr id="5" name="Marcador de fecha 4"/>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p:cNvSpPr>
            <a:spLocks noGrp="1"/>
          </p:cNvSpPr>
          <p:nvPr>
            <p:ph type="sldNum" sz="quarter" idx="12"/>
          </p:nvPr>
        </p:nvSpPr>
        <p:spPr/>
        <p:txBody>
          <a:bodyPr/>
          <a:lstStyle/>
          <a:p>
            <a:fld id="{E4253A2E-9865-4013-9D0B-AE4969F4ED8F}" type="slidenum">
              <a:rPr lang="es-ES" smtClean="0"/>
              <a:t>27</a:t>
            </a:fld>
            <a:endParaRPr lang="es-ES"/>
          </a:p>
        </p:txBody>
      </p:sp>
      <p:pic>
        <p:nvPicPr>
          <p:cNvPr id="2050" name="Picture 2" descr="http://www.jorgehernandezramirez.com/wp-content/uploads/2017/07/nodejs_estructura-1024x6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079338"/>
            <a:ext cx="5669031" cy="348778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2A7A11A7-72E4-4E18-8358-D3A5325DA5B5}"/>
              </a:ext>
            </a:extLst>
          </p:cNvPr>
          <p:cNvPicPr>
            <a:picLocks noChangeAspect="1"/>
          </p:cNvPicPr>
          <p:nvPr/>
        </p:nvPicPr>
        <p:blipFill>
          <a:blip r:embed="rId3"/>
          <a:stretch>
            <a:fillRect/>
          </a:stretch>
        </p:blipFill>
        <p:spPr>
          <a:xfrm>
            <a:off x="6096000" y="1480080"/>
            <a:ext cx="5829300" cy="4686300"/>
          </a:xfrm>
          <a:prstGeom prst="rect">
            <a:avLst/>
          </a:prstGeom>
        </p:spPr>
      </p:pic>
    </p:spTree>
    <p:extLst>
      <p:ext uri="{BB962C8B-B14F-4D97-AF65-F5344CB8AC3E}">
        <p14:creationId xmlns:p14="http://schemas.microsoft.com/office/powerpoint/2010/main" val="371515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399AE-1A19-4D0F-B1BF-BF9412DDC3BE}"/>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31F487A2-09B8-4794-AE70-4C5EC547742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B8CEBBDD-E461-42A1-B94B-B6248428926F}"/>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37C67CF7-9705-4B67-8732-39D24A31165F}"/>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C769D01F-5F57-4724-ABE1-5045EF768735}"/>
              </a:ext>
            </a:extLst>
          </p:cNvPr>
          <p:cNvSpPr>
            <a:spLocks noGrp="1"/>
          </p:cNvSpPr>
          <p:nvPr>
            <p:ph type="sldNum" sz="quarter" idx="12"/>
          </p:nvPr>
        </p:nvSpPr>
        <p:spPr/>
        <p:txBody>
          <a:bodyPr/>
          <a:lstStyle/>
          <a:p>
            <a:fld id="{E4253A2E-9865-4013-9D0B-AE4969F4ED8F}" type="slidenum">
              <a:rPr lang="es-ES" smtClean="0"/>
              <a:t>28</a:t>
            </a:fld>
            <a:endParaRPr lang="es-ES"/>
          </a:p>
        </p:txBody>
      </p:sp>
      <p:pic>
        <p:nvPicPr>
          <p:cNvPr id="8" name="Imagen 7">
            <a:extLst>
              <a:ext uri="{FF2B5EF4-FFF2-40B4-BE49-F238E27FC236}">
                <a16:creationId xmlns:a16="http://schemas.microsoft.com/office/drawing/2014/main" id="{43A79CB9-6935-4991-B7A5-B5BCBED7BC5B}"/>
              </a:ext>
            </a:extLst>
          </p:cNvPr>
          <p:cNvPicPr>
            <a:picLocks noChangeAspect="1"/>
          </p:cNvPicPr>
          <p:nvPr/>
        </p:nvPicPr>
        <p:blipFill>
          <a:blip r:embed="rId2"/>
          <a:stretch>
            <a:fillRect/>
          </a:stretch>
        </p:blipFill>
        <p:spPr>
          <a:xfrm>
            <a:off x="1552112" y="1426013"/>
            <a:ext cx="8942773" cy="4794434"/>
          </a:xfrm>
          <a:prstGeom prst="rect">
            <a:avLst/>
          </a:prstGeom>
        </p:spPr>
      </p:pic>
    </p:spTree>
    <p:extLst>
      <p:ext uri="{BB962C8B-B14F-4D97-AF65-F5344CB8AC3E}">
        <p14:creationId xmlns:p14="http://schemas.microsoft.com/office/powerpoint/2010/main" val="381328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718309-CA7A-4EB9-B947-14A1760CE2A4}"/>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82F12BB8-4A9C-41BD-8A73-567EC342E0AC}"/>
              </a:ext>
            </a:extLst>
          </p:cNvPr>
          <p:cNvSpPr>
            <a:spLocks noGrp="1"/>
          </p:cNvSpPr>
          <p:nvPr>
            <p:ph idx="1"/>
          </p:nvPr>
        </p:nvSpPr>
        <p:spPr/>
        <p:txBody>
          <a:bodyPr>
            <a:normAutofit lnSpcReduction="10000"/>
          </a:bodyPr>
          <a:lstStyle/>
          <a:p>
            <a:r>
              <a:rPr lang="es-ES" dirty="0"/>
              <a:t>Por ejemplo, el código siguiente crea una aplicación Express denominada </a:t>
            </a:r>
            <a:r>
              <a:rPr lang="es-ES" b="1" i="1" dirty="0" err="1"/>
              <a:t>myapp</a:t>
            </a:r>
            <a:r>
              <a:rPr lang="es-ES" dirty="0"/>
              <a:t>. La aplicación será creada en una carpeta llamada </a:t>
            </a:r>
            <a:r>
              <a:rPr lang="es-ES" b="1" i="1" dirty="0" err="1"/>
              <a:t>myapp</a:t>
            </a:r>
            <a:r>
              <a:rPr lang="es-ES" dirty="0"/>
              <a:t> en el directorio de trabajo actual y el motor de vistas será asignado a </a:t>
            </a:r>
            <a:r>
              <a:rPr lang="es-ES" b="1" dirty="0"/>
              <a:t>EJS</a:t>
            </a:r>
            <a:r>
              <a:rPr lang="es-ES" dirty="0"/>
              <a:t>:</a:t>
            </a:r>
          </a:p>
          <a:p>
            <a:pPr marL="45720" indent="0">
              <a:buNone/>
            </a:pPr>
            <a:endParaRPr lang="es-ES" b="1" dirty="0"/>
          </a:p>
          <a:p>
            <a:pPr marL="45720" indent="0">
              <a:buNone/>
            </a:pPr>
            <a:r>
              <a:rPr lang="es-ES" b="1" dirty="0"/>
              <a:t>	</a:t>
            </a:r>
            <a:r>
              <a:rPr lang="es-ES" b="1" dirty="0" err="1"/>
              <a:t>npm</a:t>
            </a:r>
            <a:r>
              <a:rPr lang="es-ES" b="1" dirty="0"/>
              <a:t> </a:t>
            </a:r>
            <a:r>
              <a:rPr lang="es-ES" b="1" dirty="0" err="1"/>
              <a:t>install</a:t>
            </a:r>
            <a:r>
              <a:rPr lang="es-ES" b="1" dirty="0"/>
              <a:t> –g </a:t>
            </a:r>
            <a:r>
              <a:rPr lang="es-ES" b="1" dirty="0" err="1"/>
              <a:t>express</a:t>
            </a:r>
            <a:endParaRPr lang="es-ES" b="1" dirty="0"/>
          </a:p>
          <a:p>
            <a:pPr marL="45720" indent="0">
              <a:buNone/>
            </a:pPr>
            <a:r>
              <a:rPr lang="es-ES" b="1" dirty="0"/>
              <a:t>	</a:t>
            </a:r>
            <a:r>
              <a:rPr lang="es-ES" b="1" dirty="0" err="1"/>
              <a:t>npm</a:t>
            </a:r>
            <a:r>
              <a:rPr lang="es-ES" b="1" dirty="0"/>
              <a:t> </a:t>
            </a:r>
            <a:r>
              <a:rPr lang="es-ES" b="1" dirty="0" err="1"/>
              <a:t>install</a:t>
            </a:r>
            <a:r>
              <a:rPr lang="es-ES" b="1" dirty="0"/>
              <a:t> –g </a:t>
            </a:r>
            <a:r>
              <a:rPr lang="es-ES" b="1" dirty="0" err="1"/>
              <a:t>express-generator</a:t>
            </a:r>
            <a:endParaRPr lang="es-ES" b="1" dirty="0"/>
          </a:p>
          <a:p>
            <a:pPr marL="45720" indent="0">
              <a:buNone/>
            </a:pPr>
            <a:r>
              <a:rPr lang="es-ES" dirty="0"/>
              <a:t>	</a:t>
            </a:r>
            <a:r>
              <a:rPr lang="es-ES" b="1" dirty="0" err="1"/>
              <a:t>express</a:t>
            </a:r>
            <a:r>
              <a:rPr lang="es-ES" b="1" dirty="0"/>
              <a:t> --</a:t>
            </a:r>
            <a:r>
              <a:rPr lang="es-ES" b="1" dirty="0" err="1"/>
              <a:t>view</a:t>
            </a:r>
            <a:r>
              <a:rPr lang="es-ES" b="1" dirty="0"/>
              <a:t>=</a:t>
            </a:r>
            <a:r>
              <a:rPr lang="es-ES" b="1" dirty="0" err="1"/>
              <a:t>ejs</a:t>
            </a:r>
            <a:r>
              <a:rPr lang="es-ES" b="1" dirty="0"/>
              <a:t> </a:t>
            </a:r>
            <a:r>
              <a:rPr lang="es-ES" b="1" dirty="0" err="1"/>
              <a:t>myapp</a:t>
            </a:r>
            <a:endParaRPr lang="es-ES" b="1" dirty="0"/>
          </a:p>
          <a:p>
            <a:r>
              <a:rPr lang="es-ES" dirty="0"/>
              <a:t>Existen diversos motores de plantillas, </a:t>
            </a:r>
            <a:r>
              <a:rPr lang="es-ES" dirty="0" err="1"/>
              <a:t>pug</a:t>
            </a:r>
            <a:r>
              <a:rPr lang="es-ES" dirty="0"/>
              <a:t>, jade, </a:t>
            </a:r>
            <a:r>
              <a:rPr lang="es-ES" dirty="0" err="1"/>
              <a:t>handlebars</a:t>
            </a:r>
            <a:r>
              <a:rPr lang="es-ES" dirty="0"/>
              <a:t>. Cada uno tiene  sus características.</a:t>
            </a:r>
          </a:p>
          <a:p>
            <a:endParaRPr lang="es-ES" dirty="0"/>
          </a:p>
          <a:p>
            <a:endParaRPr lang="es-ES" dirty="0"/>
          </a:p>
        </p:txBody>
      </p:sp>
      <p:sp>
        <p:nvSpPr>
          <p:cNvPr id="4" name="Marcador de pie de página 3">
            <a:extLst>
              <a:ext uri="{FF2B5EF4-FFF2-40B4-BE49-F238E27FC236}">
                <a16:creationId xmlns:a16="http://schemas.microsoft.com/office/drawing/2014/main" id="{CAEF0F08-1964-4AC5-A1B8-D6B6A73F6D2F}"/>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E34B753E-C737-47DA-BA28-A7C2BD54D98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04F3D1D9-E1E7-4F61-8793-8B6627D146C9}"/>
              </a:ext>
            </a:extLst>
          </p:cNvPr>
          <p:cNvSpPr>
            <a:spLocks noGrp="1"/>
          </p:cNvSpPr>
          <p:nvPr>
            <p:ph type="sldNum" sz="quarter" idx="12"/>
          </p:nvPr>
        </p:nvSpPr>
        <p:spPr/>
        <p:txBody>
          <a:bodyPr/>
          <a:lstStyle/>
          <a:p>
            <a:fld id="{E4253A2E-9865-4013-9D0B-AE4969F4ED8F}" type="slidenum">
              <a:rPr lang="es-ES" smtClean="0"/>
              <a:t>29</a:t>
            </a:fld>
            <a:endParaRPr lang="es-ES"/>
          </a:p>
        </p:txBody>
      </p:sp>
      <p:sp>
        <p:nvSpPr>
          <p:cNvPr id="7" name="Rectángulo 6">
            <a:extLst>
              <a:ext uri="{FF2B5EF4-FFF2-40B4-BE49-F238E27FC236}">
                <a16:creationId xmlns:a16="http://schemas.microsoft.com/office/drawing/2014/main" id="{E7CD12F6-C56D-45E1-AA78-7DDFF413361E}"/>
              </a:ext>
            </a:extLst>
          </p:cNvPr>
          <p:cNvSpPr/>
          <p:nvPr/>
        </p:nvSpPr>
        <p:spPr>
          <a:xfrm>
            <a:off x="8577974" y="3542191"/>
            <a:ext cx="2272906" cy="11807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Este será el motor de plantillas usado, por lo que se deben crear los proyectos así</a:t>
            </a:r>
          </a:p>
        </p:txBody>
      </p:sp>
    </p:spTree>
    <p:extLst>
      <p:ext uri="{BB962C8B-B14F-4D97-AF65-F5344CB8AC3E}">
        <p14:creationId xmlns:p14="http://schemas.microsoft.com/office/powerpoint/2010/main" val="274670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t>Bibliografía</a:t>
            </a:r>
          </a:p>
          <a:p>
            <a:pPr marL="560070" indent="-514350">
              <a:buFont typeface="+mj-lt"/>
              <a:buAutoNum type="arabicPeriod"/>
            </a:pPr>
            <a:r>
              <a:rPr lang="es-ES" dirty="0" err="1"/>
              <a:t>NodeJS</a:t>
            </a:r>
            <a:endParaRPr lang="es-ES" dirty="0"/>
          </a:p>
          <a:p>
            <a:pPr marL="560070" indent="-514350">
              <a:buFont typeface="+mj-lt"/>
              <a:buAutoNum type="arabicPeriod"/>
            </a:pPr>
            <a:r>
              <a:rPr lang="es-ES" dirty="0"/>
              <a:t>Express</a:t>
            </a:r>
          </a:p>
          <a:p>
            <a:pPr marL="560070" indent="-514350">
              <a:buFont typeface="+mj-lt"/>
              <a:buAutoNum type="arabicPeriod"/>
            </a:pPr>
            <a:r>
              <a:rPr lang="es-ES" dirty="0"/>
              <a:t>Aprender Node.js, API con express.js y </a:t>
            </a:r>
            <a:r>
              <a:rPr lang="es-ES" dirty="0" err="1"/>
              <a:t>mongoDB</a:t>
            </a:r>
            <a:endParaRPr lang="es-ES" dirty="0"/>
          </a:p>
          <a:p>
            <a:pPr marL="560070" indent="-514350">
              <a:buFont typeface="+mj-lt"/>
              <a:buAutoNum type="arabicPeriod"/>
            </a:pPr>
            <a:r>
              <a:rPr lang="es-ES" dirty="0"/>
              <a:t>EJS</a:t>
            </a:r>
          </a:p>
          <a:p>
            <a:pPr marL="560070" indent="-514350">
              <a:buFont typeface="+mj-lt"/>
              <a:buAutoNum type="arabicPeriod"/>
            </a:pPr>
            <a:r>
              <a:rPr lang="es-ES" dirty="0"/>
              <a:t>Aspectos avanzados</a:t>
            </a:r>
          </a:p>
          <a:p>
            <a:pPr marL="560070" indent="-514350">
              <a:buFont typeface="+mj-lt"/>
              <a:buAutoNum type="arabicPeriod"/>
            </a:pPr>
            <a:r>
              <a:rPr lang="es-ES" dirty="0"/>
              <a:t>Sockets</a:t>
            </a:r>
          </a:p>
          <a:p>
            <a:pPr marL="560070" indent="-514350">
              <a:buFont typeface="+mj-lt"/>
              <a:buAutoNum type="arabicPeriod"/>
            </a:pPr>
            <a:r>
              <a:rPr lang="es-ES" dirty="0"/>
              <a:t>Email</a:t>
            </a:r>
          </a:p>
          <a:p>
            <a:pPr marL="560070" indent="-514350">
              <a:buFont typeface="+mj-lt"/>
              <a:buAutoNum type="arabicPeriod"/>
            </a:pPr>
            <a:r>
              <a:rPr lang="es-ES" dirty="0"/>
              <a:t>Subir archivos</a:t>
            </a:r>
          </a:p>
          <a:p>
            <a:pPr marL="560070" indent="-514350">
              <a:buFont typeface="+mj-lt"/>
              <a:buAutoNum type="arabicPeriod"/>
            </a:pPr>
            <a:r>
              <a:rPr lang="es-ES" dirty="0"/>
              <a:t>FS y CSV</a:t>
            </a:r>
          </a:p>
          <a:p>
            <a:pPr marL="560070" indent="-514350" algn="l">
              <a:buFont typeface="+mj-lt"/>
              <a:buAutoNum type="arabicPeriod"/>
            </a:pPr>
            <a:r>
              <a:rPr lang="es-ES" dirty="0"/>
              <a:t>MongoDB en la nube</a:t>
            </a:r>
            <a:br>
              <a:rPr lang="es-ES" dirty="0">
                <a:hlinkClick r:id="rId2"/>
              </a:rPr>
            </a:br>
            <a:endParaRPr lang="es-ES" dirty="0"/>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3</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10637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D04AB-0EBC-43C6-B2A7-E54E27E8740F}"/>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0811C544-91B7-4557-B7EF-9EF0A54F2D0C}"/>
              </a:ext>
            </a:extLst>
          </p:cNvPr>
          <p:cNvSpPr>
            <a:spLocks noGrp="1"/>
          </p:cNvSpPr>
          <p:nvPr>
            <p:ph idx="1"/>
          </p:nvPr>
        </p:nvSpPr>
        <p:spPr/>
        <p:txBody>
          <a:bodyPr/>
          <a:lstStyle/>
          <a:p>
            <a:r>
              <a:rPr lang="es-ES" dirty="0"/>
              <a:t>La aplicación contendrá la siguiente estructura</a:t>
            </a:r>
          </a:p>
        </p:txBody>
      </p:sp>
      <p:sp>
        <p:nvSpPr>
          <p:cNvPr id="4" name="Marcador de pie de página 3">
            <a:extLst>
              <a:ext uri="{FF2B5EF4-FFF2-40B4-BE49-F238E27FC236}">
                <a16:creationId xmlns:a16="http://schemas.microsoft.com/office/drawing/2014/main" id="{09D30BF1-C043-4A77-8735-A0B08943D2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47C25C25-E7ED-40AB-A815-878418C9291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5435E66-C6E6-4B93-BEB9-66448D67CD5E}"/>
              </a:ext>
            </a:extLst>
          </p:cNvPr>
          <p:cNvSpPr>
            <a:spLocks noGrp="1"/>
          </p:cNvSpPr>
          <p:nvPr>
            <p:ph type="sldNum" sz="quarter" idx="12"/>
          </p:nvPr>
        </p:nvSpPr>
        <p:spPr/>
        <p:txBody>
          <a:bodyPr/>
          <a:lstStyle/>
          <a:p>
            <a:fld id="{E4253A2E-9865-4013-9D0B-AE4969F4ED8F}" type="slidenum">
              <a:rPr lang="es-ES" smtClean="0"/>
              <a:t>30</a:t>
            </a:fld>
            <a:endParaRPr lang="es-ES"/>
          </a:p>
        </p:txBody>
      </p:sp>
      <p:pic>
        <p:nvPicPr>
          <p:cNvPr id="8" name="Imagen 7"/>
          <p:cNvPicPr>
            <a:picLocks noChangeAspect="1"/>
          </p:cNvPicPr>
          <p:nvPr/>
        </p:nvPicPr>
        <p:blipFill>
          <a:blip r:embed="rId2"/>
          <a:stretch>
            <a:fillRect/>
          </a:stretch>
        </p:blipFill>
        <p:spPr>
          <a:xfrm>
            <a:off x="3545306" y="2283903"/>
            <a:ext cx="4216474" cy="4038134"/>
          </a:xfrm>
          <a:prstGeom prst="rect">
            <a:avLst/>
          </a:prstGeom>
        </p:spPr>
      </p:pic>
    </p:spTree>
    <p:extLst>
      <p:ext uri="{BB962C8B-B14F-4D97-AF65-F5344CB8AC3E}">
        <p14:creationId xmlns:p14="http://schemas.microsoft.com/office/powerpoint/2010/main" val="45572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FD7BD6-D1A6-4D87-9672-7511AEC6A647}"/>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3492A717-ED1B-4CAF-BB30-0A457924E176}"/>
              </a:ext>
            </a:extLst>
          </p:cNvPr>
          <p:cNvSpPr>
            <a:spLocks noGrp="1"/>
          </p:cNvSpPr>
          <p:nvPr>
            <p:ph idx="1"/>
          </p:nvPr>
        </p:nvSpPr>
        <p:spPr/>
        <p:txBody>
          <a:bodyPr/>
          <a:lstStyle/>
          <a:p>
            <a:r>
              <a:rPr lang="es-ES" dirty="0"/>
              <a:t>Instalar dependencias</a:t>
            </a:r>
          </a:p>
          <a:p>
            <a:pPr marL="45720" indent="0">
              <a:buNone/>
            </a:pPr>
            <a:r>
              <a:rPr lang="es-ES" b="1" dirty="0"/>
              <a:t>				cd </a:t>
            </a:r>
            <a:r>
              <a:rPr lang="es-ES" b="1" dirty="0" err="1"/>
              <a:t>myapp</a:t>
            </a:r>
            <a:endParaRPr lang="es-ES" b="1" dirty="0"/>
          </a:p>
          <a:p>
            <a:pPr marL="45720" indent="0">
              <a:buNone/>
            </a:pPr>
            <a:r>
              <a:rPr lang="es-ES" b="1" dirty="0"/>
              <a:t>				</a:t>
            </a:r>
            <a:r>
              <a:rPr lang="es-ES" b="1" dirty="0" err="1"/>
              <a:t>npm</a:t>
            </a:r>
            <a:r>
              <a:rPr lang="es-ES" b="1" dirty="0"/>
              <a:t> </a:t>
            </a:r>
            <a:r>
              <a:rPr lang="es-ES" b="1" dirty="0" err="1"/>
              <a:t>install</a:t>
            </a:r>
            <a:endParaRPr lang="es-ES" b="1" dirty="0"/>
          </a:p>
          <a:p>
            <a:pPr marL="45720" indent="0">
              <a:buNone/>
            </a:pPr>
            <a:r>
              <a:rPr lang="es-ES" b="1" dirty="0"/>
              <a:t>		</a:t>
            </a:r>
            <a:r>
              <a:rPr lang="es-ES" b="1" dirty="0" err="1"/>
              <a:t>npm</a:t>
            </a:r>
            <a:r>
              <a:rPr lang="es-ES" b="1" dirty="0"/>
              <a:t> </a:t>
            </a:r>
            <a:r>
              <a:rPr lang="es-ES" b="1" dirty="0" err="1"/>
              <a:t>start</a:t>
            </a:r>
            <a:r>
              <a:rPr lang="es-ES" b="1" dirty="0"/>
              <a:t> </a:t>
            </a:r>
            <a:r>
              <a:rPr lang="es-ES" dirty="0"/>
              <a:t>para ejecutar la aplicación</a:t>
            </a:r>
          </a:p>
        </p:txBody>
      </p:sp>
      <p:sp>
        <p:nvSpPr>
          <p:cNvPr id="4" name="Marcador de pie de página 3">
            <a:extLst>
              <a:ext uri="{FF2B5EF4-FFF2-40B4-BE49-F238E27FC236}">
                <a16:creationId xmlns:a16="http://schemas.microsoft.com/office/drawing/2014/main" id="{60635A07-28D8-4447-B688-A084B3605EF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4A0FC244-CA5F-486E-BC8E-7F2FC9C4274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F3D20758-2ADF-466D-A7B7-53DBEE60A6F9}"/>
              </a:ext>
            </a:extLst>
          </p:cNvPr>
          <p:cNvSpPr>
            <a:spLocks noGrp="1"/>
          </p:cNvSpPr>
          <p:nvPr>
            <p:ph type="sldNum" sz="quarter" idx="12"/>
          </p:nvPr>
        </p:nvSpPr>
        <p:spPr/>
        <p:txBody>
          <a:bodyPr/>
          <a:lstStyle/>
          <a:p>
            <a:fld id="{E4253A2E-9865-4013-9D0B-AE4969F4ED8F}" type="slidenum">
              <a:rPr lang="es-ES" smtClean="0"/>
              <a:t>31</a:t>
            </a:fld>
            <a:endParaRPr lang="es-ES"/>
          </a:p>
        </p:txBody>
      </p:sp>
    </p:spTree>
    <p:extLst>
      <p:ext uri="{BB962C8B-B14F-4D97-AF65-F5344CB8AC3E}">
        <p14:creationId xmlns:p14="http://schemas.microsoft.com/office/powerpoint/2010/main" val="5432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BB29D-1656-488E-9F56-A02195F86A5C}"/>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39B8D520-0B69-4170-AEEB-E4D4B3E8E3EF}"/>
              </a:ext>
            </a:extLst>
          </p:cNvPr>
          <p:cNvSpPr>
            <a:spLocks noGrp="1"/>
          </p:cNvSpPr>
          <p:nvPr>
            <p:ph idx="1"/>
          </p:nvPr>
        </p:nvSpPr>
        <p:spPr/>
        <p:txBody>
          <a:bodyPr>
            <a:normAutofit fontScale="85000" lnSpcReduction="20000"/>
          </a:bodyPr>
          <a:lstStyle/>
          <a:p>
            <a:r>
              <a:rPr lang="es-ES" dirty="0"/>
              <a:t>Otra forma de crear el proyecto</a:t>
            </a:r>
          </a:p>
          <a:p>
            <a:r>
              <a:rPr lang="es-ES" b="1" dirty="0"/>
              <a:t>Crear la carpeta </a:t>
            </a:r>
            <a:r>
              <a:rPr lang="es-ES" b="1" dirty="0" err="1"/>
              <a:t>myapp</a:t>
            </a:r>
            <a:endParaRPr lang="es-ES" b="1" dirty="0"/>
          </a:p>
          <a:p>
            <a:r>
              <a:rPr lang="es-ES" dirty="0"/>
              <a:t>Crear la estructura: </a:t>
            </a:r>
            <a:r>
              <a:rPr lang="es-ES" b="1" dirty="0" err="1"/>
              <a:t>npm</a:t>
            </a:r>
            <a:r>
              <a:rPr lang="es-ES" b="1" dirty="0"/>
              <a:t> </a:t>
            </a:r>
            <a:r>
              <a:rPr lang="es-ES" b="1" dirty="0" err="1"/>
              <a:t>init</a:t>
            </a:r>
            <a:endParaRPr lang="es-ES" b="1" dirty="0"/>
          </a:p>
          <a:p>
            <a:r>
              <a:rPr lang="es-ES" dirty="0"/>
              <a:t>Este mandato solicita varios elementos como, por ejemplo, el nombre y la versión de la aplicación. Por ahora, sólo tiene que pulsar INTRO para aceptar los valores predeterminados para la mayoría de ellos, con la siguiente excepción:</a:t>
            </a:r>
          </a:p>
          <a:p>
            <a:pPr marL="45720" indent="0">
              <a:buNone/>
            </a:pPr>
            <a:r>
              <a:rPr lang="es-ES" dirty="0"/>
              <a:t>		</a:t>
            </a:r>
            <a:r>
              <a:rPr lang="es-ES" b="1" dirty="0" err="1"/>
              <a:t>entry</a:t>
            </a:r>
            <a:r>
              <a:rPr lang="es-ES" b="1" dirty="0"/>
              <a:t> </a:t>
            </a:r>
            <a:r>
              <a:rPr lang="es-ES" b="1" dirty="0" err="1"/>
              <a:t>point</a:t>
            </a:r>
            <a:r>
              <a:rPr lang="es-ES" b="1" dirty="0"/>
              <a:t>(index.js)</a:t>
            </a:r>
          </a:p>
          <a:p>
            <a:r>
              <a:rPr lang="es-ES" dirty="0"/>
              <a:t>Instalar </a:t>
            </a:r>
            <a:r>
              <a:rPr lang="es-ES" dirty="0" err="1"/>
              <a:t>express</a:t>
            </a:r>
            <a:r>
              <a:rPr lang="es-ES" dirty="0"/>
              <a:t> en el proyecto de forma permanente</a:t>
            </a:r>
          </a:p>
          <a:p>
            <a:pPr marL="45720" indent="0">
              <a:buNone/>
            </a:pPr>
            <a:r>
              <a:rPr lang="es-ES" dirty="0"/>
              <a:t>		</a:t>
            </a:r>
            <a:r>
              <a:rPr lang="es-ES" b="1" dirty="0" err="1"/>
              <a:t>npm</a:t>
            </a:r>
            <a:r>
              <a:rPr lang="es-ES" b="1" dirty="0"/>
              <a:t> </a:t>
            </a:r>
            <a:r>
              <a:rPr lang="es-ES" b="1" dirty="0" err="1"/>
              <a:t>install</a:t>
            </a:r>
            <a:r>
              <a:rPr lang="es-ES" b="1" dirty="0"/>
              <a:t> </a:t>
            </a:r>
            <a:r>
              <a:rPr lang="es-ES" b="1" dirty="0" err="1"/>
              <a:t>express</a:t>
            </a:r>
            <a:r>
              <a:rPr lang="es-ES" b="1" dirty="0"/>
              <a:t> --</a:t>
            </a:r>
            <a:r>
              <a:rPr lang="es-ES" b="1" dirty="0" err="1"/>
              <a:t>save</a:t>
            </a:r>
            <a:endParaRPr lang="es-ES" dirty="0"/>
          </a:p>
          <a:p>
            <a:r>
              <a:rPr lang="es-ES" dirty="0"/>
              <a:t>De forma temporal sin el </a:t>
            </a:r>
            <a:r>
              <a:rPr lang="es-ES" b="1" dirty="0"/>
              <a:t>--</a:t>
            </a:r>
            <a:r>
              <a:rPr lang="es-ES" b="1" dirty="0" err="1"/>
              <a:t>save</a:t>
            </a:r>
            <a:endParaRPr lang="es-ES" dirty="0"/>
          </a:p>
        </p:txBody>
      </p:sp>
      <p:sp>
        <p:nvSpPr>
          <p:cNvPr id="4" name="Marcador de pie de página 3">
            <a:extLst>
              <a:ext uri="{FF2B5EF4-FFF2-40B4-BE49-F238E27FC236}">
                <a16:creationId xmlns:a16="http://schemas.microsoft.com/office/drawing/2014/main" id="{90691A90-04A9-4B1C-94B5-247057BCBCF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1D54BC5B-6BBB-4B9D-9CA0-DCFF514391C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451528F0-6999-4A7F-871A-7159C08B2436}"/>
              </a:ext>
            </a:extLst>
          </p:cNvPr>
          <p:cNvSpPr>
            <a:spLocks noGrp="1"/>
          </p:cNvSpPr>
          <p:nvPr>
            <p:ph type="sldNum" sz="quarter" idx="12"/>
          </p:nvPr>
        </p:nvSpPr>
        <p:spPr/>
        <p:txBody>
          <a:bodyPr/>
          <a:lstStyle/>
          <a:p>
            <a:fld id="{E4253A2E-9865-4013-9D0B-AE4969F4ED8F}" type="slidenum">
              <a:rPr lang="es-ES" smtClean="0"/>
              <a:t>32</a:t>
            </a:fld>
            <a:endParaRPr lang="es-ES"/>
          </a:p>
        </p:txBody>
      </p:sp>
    </p:spTree>
    <p:extLst>
      <p:ext uri="{BB962C8B-B14F-4D97-AF65-F5344CB8AC3E}">
        <p14:creationId xmlns:p14="http://schemas.microsoft.com/office/powerpoint/2010/main" val="13863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4F6A9-E807-4DBD-9CF2-BF6A48BA1388}"/>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497AD4CE-2252-4AF6-89FB-215C99D8E56E}"/>
              </a:ext>
            </a:extLst>
          </p:cNvPr>
          <p:cNvSpPr>
            <a:spLocks noGrp="1"/>
          </p:cNvSpPr>
          <p:nvPr>
            <p:ph idx="1"/>
          </p:nvPr>
        </p:nvSpPr>
        <p:spPr/>
        <p:txBody>
          <a:bodyPr/>
          <a:lstStyle/>
          <a:p>
            <a:r>
              <a:rPr lang="es-ES" dirty="0"/>
              <a:t>Si se deciden usar nuevas dependencias mientras avanza el proyecto, se deben de instalar así:</a:t>
            </a:r>
          </a:p>
          <a:p>
            <a:pPr marL="45720" indent="0">
              <a:buNone/>
            </a:pPr>
            <a:r>
              <a:rPr lang="es-ES" dirty="0"/>
              <a:t>	</a:t>
            </a:r>
            <a:r>
              <a:rPr lang="es-ES" b="1" dirty="0" err="1"/>
              <a:t>npm</a:t>
            </a:r>
            <a:r>
              <a:rPr lang="es-ES" b="1" dirty="0"/>
              <a:t> </a:t>
            </a:r>
            <a:r>
              <a:rPr lang="es-ES" b="1" dirty="0" err="1"/>
              <a:t>install</a:t>
            </a:r>
            <a:r>
              <a:rPr lang="es-ES" b="1" dirty="0"/>
              <a:t> &lt;dependencia&gt;</a:t>
            </a:r>
            <a:endParaRPr lang="es-ES" dirty="0"/>
          </a:p>
          <a:p>
            <a:r>
              <a:rPr lang="es-ES" dirty="0"/>
              <a:t>Toda la información de </a:t>
            </a:r>
            <a:r>
              <a:rPr lang="es-ES" dirty="0" err="1"/>
              <a:t>express</a:t>
            </a:r>
            <a:r>
              <a:rPr lang="es-ES" dirty="0"/>
              <a:t> se puede obtener en: </a:t>
            </a:r>
            <a:r>
              <a:rPr lang="es-ES" dirty="0">
                <a:hlinkClick r:id="rId2"/>
              </a:rPr>
              <a:t>https://expressjs.com/</a:t>
            </a:r>
            <a:endParaRPr lang="es-ES" dirty="0"/>
          </a:p>
        </p:txBody>
      </p:sp>
      <p:sp>
        <p:nvSpPr>
          <p:cNvPr id="4" name="Marcador de pie de página 3">
            <a:extLst>
              <a:ext uri="{FF2B5EF4-FFF2-40B4-BE49-F238E27FC236}">
                <a16:creationId xmlns:a16="http://schemas.microsoft.com/office/drawing/2014/main" id="{4F3FE4F2-FE0D-406D-992A-23511A391D8E}"/>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1385BAF-F452-43B9-A636-3B0836B3A9B4}"/>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72AF3D3B-9AD5-4A85-AB43-4F273BFB6A2B}"/>
              </a:ext>
            </a:extLst>
          </p:cNvPr>
          <p:cNvSpPr>
            <a:spLocks noGrp="1"/>
          </p:cNvSpPr>
          <p:nvPr>
            <p:ph type="sldNum" sz="quarter" idx="12"/>
          </p:nvPr>
        </p:nvSpPr>
        <p:spPr/>
        <p:txBody>
          <a:bodyPr/>
          <a:lstStyle/>
          <a:p>
            <a:fld id="{E4253A2E-9865-4013-9D0B-AE4969F4ED8F}" type="slidenum">
              <a:rPr lang="es-ES" smtClean="0"/>
              <a:t>33</a:t>
            </a:fld>
            <a:endParaRPr lang="es-ES"/>
          </a:p>
        </p:txBody>
      </p:sp>
    </p:spTree>
    <p:extLst>
      <p:ext uri="{BB962C8B-B14F-4D97-AF65-F5344CB8AC3E}">
        <p14:creationId xmlns:p14="http://schemas.microsoft.com/office/powerpoint/2010/main" val="14941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4C309-92C9-43E7-A988-0FF43FCB3635}"/>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FD4A77B4-AEF5-4747-A4AB-B226A5189EBB}"/>
              </a:ext>
            </a:extLst>
          </p:cNvPr>
          <p:cNvSpPr>
            <a:spLocks noGrp="1"/>
          </p:cNvSpPr>
          <p:nvPr>
            <p:ph idx="1"/>
          </p:nvPr>
        </p:nvSpPr>
        <p:spPr>
          <a:xfrm>
            <a:off x="1341120" y="990854"/>
            <a:ext cx="9509760" cy="5038725"/>
          </a:xfrm>
        </p:spPr>
        <p:txBody>
          <a:bodyPr/>
          <a:lstStyle/>
          <a:p>
            <a:r>
              <a:rPr lang="es-ES" dirty="0"/>
              <a:t>Servidor básico con Express</a:t>
            </a:r>
          </a:p>
        </p:txBody>
      </p:sp>
      <p:sp>
        <p:nvSpPr>
          <p:cNvPr id="4" name="Marcador de pie de página 3">
            <a:extLst>
              <a:ext uri="{FF2B5EF4-FFF2-40B4-BE49-F238E27FC236}">
                <a16:creationId xmlns:a16="http://schemas.microsoft.com/office/drawing/2014/main" id="{73DF510A-5D71-4444-B5A0-A372625906B1}"/>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66291FFD-6A01-4B97-9D3F-CE7A7D60E577}"/>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D996E607-55B7-49A7-AE89-4A2014E376D0}"/>
              </a:ext>
            </a:extLst>
          </p:cNvPr>
          <p:cNvSpPr>
            <a:spLocks noGrp="1"/>
          </p:cNvSpPr>
          <p:nvPr>
            <p:ph type="sldNum" sz="quarter" idx="12"/>
          </p:nvPr>
        </p:nvSpPr>
        <p:spPr/>
        <p:txBody>
          <a:bodyPr/>
          <a:lstStyle/>
          <a:p>
            <a:fld id="{E4253A2E-9865-4013-9D0B-AE4969F4ED8F}" type="slidenum">
              <a:rPr lang="es-ES" smtClean="0"/>
              <a:t>34</a:t>
            </a:fld>
            <a:endParaRPr lang="es-ES"/>
          </a:p>
        </p:txBody>
      </p:sp>
      <p:pic>
        <p:nvPicPr>
          <p:cNvPr id="7" name="Imagen 6">
            <a:extLst>
              <a:ext uri="{FF2B5EF4-FFF2-40B4-BE49-F238E27FC236}">
                <a16:creationId xmlns:a16="http://schemas.microsoft.com/office/drawing/2014/main" id="{7359FF42-54A0-44AA-BBE7-106B84699BED}"/>
              </a:ext>
            </a:extLst>
          </p:cNvPr>
          <p:cNvPicPr>
            <a:picLocks noChangeAspect="1"/>
          </p:cNvPicPr>
          <p:nvPr/>
        </p:nvPicPr>
        <p:blipFill>
          <a:blip r:embed="rId2"/>
          <a:stretch>
            <a:fillRect/>
          </a:stretch>
        </p:blipFill>
        <p:spPr>
          <a:xfrm>
            <a:off x="1266825" y="1694641"/>
            <a:ext cx="9658350" cy="5038725"/>
          </a:xfrm>
          <a:prstGeom prst="rect">
            <a:avLst/>
          </a:prstGeom>
        </p:spPr>
      </p:pic>
    </p:spTree>
    <p:extLst>
      <p:ext uri="{BB962C8B-B14F-4D97-AF65-F5344CB8AC3E}">
        <p14:creationId xmlns:p14="http://schemas.microsoft.com/office/powerpoint/2010/main" val="146946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3F0D2-D899-41FE-AAC0-05BE15BDF218}"/>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72C2D993-E23B-4DAD-B0A0-FB8A45371CDA}"/>
              </a:ext>
            </a:extLst>
          </p:cNvPr>
          <p:cNvSpPr>
            <a:spLocks noGrp="1"/>
          </p:cNvSpPr>
          <p:nvPr>
            <p:ph idx="1"/>
          </p:nvPr>
        </p:nvSpPr>
        <p:spPr>
          <a:xfrm>
            <a:off x="1341120" y="1031966"/>
            <a:ext cx="9509760" cy="4997613"/>
          </a:xfrm>
        </p:spPr>
        <p:txBody>
          <a:bodyPr/>
          <a:lstStyle/>
          <a:p>
            <a:r>
              <a:rPr lang="es-ES" dirty="0"/>
              <a:t>Servir archivos estáticos </a:t>
            </a:r>
          </a:p>
          <a:p>
            <a:endParaRPr lang="es-ES" dirty="0"/>
          </a:p>
        </p:txBody>
      </p:sp>
      <p:sp>
        <p:nvSpPr>
          <p:cNvPr id="4" name="Marcador de pie de página 3">
            <a:extLst>
              <a:ext uri="{FF2B5EF4-FFF2-40B4-BE49-F238E27FC236}">
                <a16:creationId xmlns:a16="http://schemas.microsoft.com/office/drawing/2014/main" id="{A8CA8C81-EE71-4ABF-8C75-44B01A179F2B}"/>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8DDC554-3665-462E-B5DA-58B343A42E87}"/>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B164E25F-8541-48C9-B9C7-068A67B05ED2}"/>
              </a:ext>
            </a:extLst>
          </p:cNvPr>
          <p:cNvSpPr>
            <a:spLocks noGrp="1"/>
          </p:cNvSpPr>
          <p:nvPr>
            <p:ph type="sldNum" sz="quarter" idx="12"/>
          </p:nvPr>
        </p:nvSpPr>
        <p:spPr/>
        <p:txBody>
          <a:bodyPr/>
          <a:lstStyle/>
          <a:p>
            <a:fld id="{E4253A2E-9865-4013-9D0B-AE4969F4ED8F}" type="slidenum">
              <a:rPr lang="es-ES" smtClean="0"/>
              <a:t>35</a:t>
            </a:fld>
            <a:endParaRPr lang="es-ES"/>
          </a:p>
        </p:txBody>
      </p:sp>
      <p:pic>
        <p:nvPicPr>
          <p:cNvPr id="7" name="Imagen 6">
            <a:extLst>
              <a:ext uri="{FF2B5EF4-FFF2-40B4-BE49-F238E27FC236}">
                <a16:creationId xmlns:a16="http://schemas.microsoft.com/office/drawing/2014/main" id="{F9E27101-0BEE-4337-AF2E-FC7736FFC179}"/>
              </a:ext>
            </a:extLst>
          </p:cNvPr>
          <p:cNvPicPr>
            <a:picLocks noChangeAspect="1"/>
          </p:cNvPicPr>
          <p:nvPr/>
        </p:nvPicPr>
        <p:blipFill>
          <a:blip r:embed="rId2"/>
          <a:stretch>
            <a:fillRect/>
          </a:stretch>
        </p:blipFill>
        <p:spPr>
          <a:xfrm>
            <a:off x="1599698" y="1429813"/>
            <a:ext cx="8992603" cy="5303553"/>
          </a:xfrm>
          <a:prstGeom prst="rect">
            <a:avLst/>
          </a:prstGeom>
        </p:spPr>
      </p:pic>
    </p:spTree>
    <p:extLst>
      <p:ext uri="{BB962C8B-B14F-4D97-AF65-F5344CB8AC3E}">
        <p14:creationId xmlns:p14="http://schemas.microsoft.com/office/powerpoint/2010/main" val="34152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B8BB06-300C-4BE6-AD1E-BD7C1C4BE247}"/>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89695AD0-491B-4B74-A1E2-A8E3E08D5F04}"/>
              </a:ext>
            </a:extLst>
          </p:cNvPr>
          <p:cNvSpPr>
            <a:spLocks noGrp="1"/>
          </p:cNvSpPr>
          <p:nvPr>
            <p:ph idx="1"/>
          </p:nvPr>
        </p:nvSpPr>
        <p:spPr/>
        <p:txBody>
          <a:bodyPr/>
          <a:lstStyle/>
          <a:p>
            <a:r>
              <a:rPr lang="es-ES" dirty="0" err="1"/>
              <a:t>Body</a:t>
            </a:r>
            <a:endParaRPr lang="es-ES" dirty="0"/>
          </a:p>
        </p:txBody>
      </p:sp>
      <p:sp>
        <p:nvSpPr>
          <p:cNvPr id="4" name="Marcador de pie de página 3">
            <a:extLst>
              <a:ext uri="{FF2B5EF4-FFF2-40B4-BE49-F238E27FC236}">
                <a16:creationId xmlns:a16="http://schemas.microsoft.com/office/drawing/2014/main" id="{8AECC9BA-EB1F-4407-94BF-9A7223406D8D}"/>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7421645-734A-4912-A331-C8367EE04294}"/>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C746EBB0-943E-46EB-8B1E-F182AE2361A9}"/>
              </a:ext>
            </a:extLst>
          </p:cNvPr>
          <p:cNvSpPr>
            <a:spLocks noGrp="1"/>
          </p:cNvSpPr>
          <p:nvPr>
            <p:ph type="sldNum" sz="quarter" idx="12"/>
          </p:nvPr>
        </p:nvSpPr>
        <p:spPr/>
        <p:txBody>
          <a:bodyPr/>
          <a:lstStyle/>
          <a:p>
            <a:fld id="{E4253A2E-9865-4013-9D0B-AE4969F4ED8F}" type="slidenum">
              <a:rPr lang="es-ES" smtClean="0"/>
              <a:t>36</a:t>
            </a:fld>
            <a:endParaRPr lang="es-ES"/>
          </a:p>
        </p:txBody>
      </p:sp>
      <p:pic>
        <p:nvPicPr>
          <p:cNvPr id="7" name="Imagen 6">
            <a:extLst>
              <a:ext uri="{FF2B5EF4-FFF2-40B4-BE49-F238E27FC236}">
                <a16:creationId xmlns:a16="http://schemas.microsoft.com/office/drawing/2014/main" id="{CAB9D33A-8A2E-4B16-9E31-9B08FC2625B6}"/>
              </a:ext>
            </a:extLst>
          </p:cNvPr>
          <p:cNvPicPr>
            <a:picLocks noChangeAspect="1"/>
          </p:cNvPicPr>
          <p:nvPr/>
        </p:nvPicPr>
        <p:blipFill>
          <a:blip r:embed="rId2"/>
          <a:stretch>
            <a:fillRect/>
          </a:stretch>
        </p:blipFill>
        <p:spPr>
          <a:xfrm>
            <a:off x="2586037" y="2064361"/>
            <a:ext cx="7019925" cy="4257675"/>
          </a:xfrm>
          <a:prstGeom prst="rect">
            <a:avLst/>
          </a:prstGeom>
        </p:spPr>
      </p:pic>
    </p:spTree>
    <p:extLst>
      <p:ext uri="{BB962C8B-B14F-4D97-AF65-F5344CB8AC3E}">
        <p14:creationId xmlns:p14="http://schemas.microsoft.com/office/powerpoint/2010/main" val="13959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66D1E-8E32-4BB7-A2DA-0F91DF0F7B1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7FB41E4-354D-4FE9-A43D-55331B8B6C00}"/>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4A52FB91-57FB-4B15-B9F2-4A0A011FACE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5CA0E570-4F12-4936-876A-22BD44C19268}"/>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B80B9A6-A0AB-423F-B7A0-A1AC9146AB5E}"/>
              </a:ext>
            </a:extLst>
          </p:cNvPr>
          <p:cNvSpPr>
            <a:spLocks noGrp="1"/>
          </p:cNvSpPr>
          <p:nvPr>
            <p:ph type="sldNum" sz="quarter" idx="12"/>
          </p:nvPr>
        </p:nvSpPr>
        <p:spPr/>
        <p:txBody>
          <a:bodyPr/>
          <a:lstStyle/>
          <a:p>
            <a:fld id="{E4253A2E-9865-4013-9D0B-AE4969F4ED8F}" type="slidenum">
              <a:rPr lang="es-ES" smtClean="0"/>
              <a:t>37</a:t>
            </a:fld>
            <a:endParaRPr lang="es-ES"/>
          </a:p>
        </p:txBody>
      </p:sp>
      <p:pic>
        <p:nvPicPr>
          <p:cNvPr id="7" name="Imagen 6">
            <a:extLst>
              <a:ext uri="{FF2B5EF4-FFF2-40B4-BE49-F238E27FC236}">
                <a16:creationId xmlns:a16="http://schemas.microsoft.com/office/drawing/2014/main" id="{13411DFA-E84A-49F5-99AE-5848D1F5C6E1}"/>
              </a:ext>
            </a:extLst>
          </p:cNvPr>
          <p:cNvPicPr>
            <a:picLocks noChangeAspect="1"/>
          </p:cNvPicPr>
          <p:nvPr/>
        </p:nvPicPr>
        <p:blipFill>
          <a:blip r:embed="rId2"/>
          <a:stretch>
            <a:fillRect/>
          </a:stretch>
        </p:blipFill>
        <p:spPr>
          <a:xfrm>
            <a:off x="1033462" y="385762"/>
            <a:ext cx="10125075" cy="6086475"/>
          </a:xfrm>
          <a:prstGeom prst="rect">
            <a:avLst/>
          </a:prstGeom>
        </p:spPr>
      </p:pic>
    </p:spTree>
    <p:extLst>
      <p:ext uri="{BB962C8B-B14F-4D97-AF65-F5344CB8AC3E}">
        <p14:creationId xmlns:p14="http://schemas.microsoft.com/office/powerpoint/2010/main" val="177068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5293E-6D45-4B45-A9E6-3980280777C7}"/>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0036BA76-BBBD-469D-AA34-E59FEF1B0428}"/>
              </a:ext>
            </a:extLst>
          </p:cNvPr>
          <p:cNvSpPr>
            <a:spLocks noGrp="1"/>
          </p:cNvSpPr>
          <p:nvPr>
            <p:ph idx="1"/>
          </p:nvPr>
        </p:nvSpPr>
        <p:spPr>
          <a:xfrm>
            <a:off x="1341120" y="1031966"/>
            <a:ext cx="9509760" cy="4997613"/>
          </a:xfrm>
        </p:spPr>
        <p:txBody>
          <a:bodyPr/>
          <a:lstStyle/>
          <a:p>
            <a:r>
              <a:rPr lang="es-ES" dirty="0" err="1"/>
              <a:t>Query</a:t>
            </a:r>
            <a:endParaRPr lang="es-ES" dirty="0"/>
          </a:p>
        </p:txBody>
      </p:sp>
      <p:sp>
        <p:nvSpPr>
          <p:cNvPr id="4" name="Marcador de pie de página 3">
            <a:extLst>
              <a:ext uri="{FF2B5EF4-FFF2-40B4-BE49-F238E27FC236}">
                <a16:creationId xmlns:a16="http://schemas.microsoft.com/office/drawing/2014/main" id="{D56DB1FE-26F7-4E08-A034-4D4303FEF576}"/>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3D70446D-9065-4FE6-AD33-8C5D3782B7AB}"/>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EB794297-E0B9-4F65-9B04-38C12B86FE90}"/>
              </a:ext>
            </a:extLst>
          </p:cNvPr>
          <p:cNvSpPr>
            <a:spLocks noGrp="1"/>
          </p:cNvSpPr>
          <p:nvPr>
            <p:ph type="sldNum" sz="quarter" idx="12"/>
          </p:nvPr>
        </p:nvSpPr>
        <p:spPr/>
        <p:txBody>
          <a:bodyPr/>
          <a:lstStyle/>
          <a:p>
            <a:fld id="{E4253A2E-9865-4013-9D0B-AE4969F4ED8F}" type="slidenum">
              <a:rPr lang="es-ES" smtClean="0"/>
              <a:t>38</a:t>
            </a:fld>
            <a:endParaRPr lang="es-ES"/>
          </a:p>
        </p:txBody>
      </p:sp>
      <p:pic>
        <p:nvPicPr>
          <p:cNvPr id="7" name="Imagen 6">
            <a:extLst>
              <a:ext uri="{FF2B5EF4-FFF2-40B4-BE49-F238E27FC236}">
                <a16:creationId xmlns:a16="http://schemas.microsoft.com/office/drawing/2014/main" id="{316492AA-8E4A-4131-9103-E428DF6ED16D}"/>
              </a:ext>
            </a:extLst>
          </p:cNvPr>
          <p:cNvPicPr>
            <a:picLocks noChangeAspect="1"/>
          </p:cNvPicPr>
          <p:nvPr/>
        </p:nvPicPr>
        <p:blipFill>
          <a:blip r:embed="rId2"/>
          <a:stretch>
            <a:fillRect/>
          </a:stretch>
        </p:blipFill>
        <p:spPr>
          <a:xfrm>
            <a:off x="1195387" y="1555460"/>
            <a:ext cx="9801225" cy="5038725"/>
          </a:xfrm>
          <a:prstGeom prst="rect">
            <a:avLst/>
          </a:prstGeom>
        </p:spPr>
      </p:pic>
    </p:spTree>
    <p:extLst>
      <p:ext uri="{BB962C8B-B14F-4D97-AF65-F5344CB8AC3E}">
        <p14:creationId xmlns:p14="http://schemas.microsoft.com/office/powerpoint/2010/main" val="390206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B86147-88EA-41AB-BD85-B54A2B13620B}"/>
              </a:ext>
            </a:extLst>
          </p:cNvPr>
          <p:cNvSpPr>
            <a:spLocks noGrp="1"/>
          </p:cNvSpPr>
          <p:nvPr>
            <p:ph type="title"/>
          </p:nvPr>
        </p:nvSpPr>
        <p:spPr/>
        <p:txBody>
          <a:bodyPr/>
          <a:lstStyle/>
          <a:p>
            <a:r>
              <a:rPr lang="es-ES" dirty="0"/>
              <a:t>2. Express</a:t>
            </a:r>
          </a:p>
        </p:txBody>
      </p:sp>
      <p:sp>
        <p:nvSpPr>
          <p:cNvPr id="3" name="Marcador de contenido 2">
            <a:extLst>
              <a:ext uri="{FF2B5EF4-FFF2-40B4-BE49-F238E27FC236}">
                <a16:creationId xmlns:a16="http://schemas.microsoft.com/office/drawing/2014/main" id="{B2980812-F13C-402F-9B5A-EBFF63D1E8E1}"/>
              </a:ext>
            </a:extLst>
          </p:cNvPr>
          <p:cNvSpPr>
            <a:spLocks noGrp="1"/>
          </p:cNvSpPr>
          <p:nvPr>
            <p:ph idx="1"/>
          </p:nvPr>
        </p:nvSpPr>
        <p:spPr/>
        <p:txBody>
          <a:bodyPr/>
          <a:lstStyle/>
          <a:p>
            <a:r>
              <a:rPr lang="es-ES" dirty="0" err="1"/>
              <a:t>Params</a:t>
            </a:r>
            <a:endParaRPr lang="es-ES" dirty="0"/>
          </a:p>
        </p:txBody>
      </p:sp>
      <p:sp>
        <p:nvSpPr>
          <p:cNvPr id="4" name="Marcador de pie de página 3">
            <a:extLst>
              <a:ext uri="{FF2B5EF4-FFF2-40B4-BE49-F238E27FC236}">
                <a16:creationId xmlns:a16="http://schemas.microsoft.com/office/drawing/2014/main" id="{F15527AB-64B8-4BF5-8607-2708CFC48C70}"/>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3EAE2C9-BACD-45A1-A706-3152856709F1}"/>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CC596DA0-1206-4AD5-BE03-58EA1E1CAB3A}"/>
              </a:ext>
            </a:extLst>
          </p:cNvPr>
          <p:cNvSpPr>
            <a:spLocks noGrp="1"/>
          </p:cNvSpPr>
          <p:nvPr>
            <p:ph type="sldNum" sz="quarter" idx="12"/>
          </p:nvPr>
        </p:nvSpPr>
        <p:spPr/>
        <p:txBody>
          <a:bodyPr/>
          <a:lstStyle/>
          <a:p>
            <a:fld id="{E4253A2E-9865-4013-9D0B-AE4969F4ED8F}" type="slidenum">
              <a:rPr lang="es-ES" smtClean="0"/>
              <a:t>39</a:t>
            </a:fld>
            <a:endParaRPr lang="es-ES"/>
          </a:p>
        </p:txBody>
      </p:sp>
      <p:pic>
        <p:nvPicPr>
          <p:cNvPr id="7" name="Imagen 6">
            <a:extLst>
              <a:ext uri="{FF2B5EF4-FFF2-40B4-BE49-F238E27FC236}">
                <a16:creationId xmlns:a16="http://schemas.microsoft.com/office/drawing/2014/main" id="{5286C848-E51A-4CEF-827A-5C8777B041E2}"/>
              </a:ext>
            </a:extLst>
          </p:cNvPr>
          <p:cNvPicPr>
            <a:picLocks noChangeAspect="1"/>
          </p:cNvPicPr>
          <p:nvPr/>
        </p:nvPicPr>
        <p:blipFill>
          <a:blip r:embed="rId2"/>
          <a:stretch>
            <a:fillRect/>
          </a:stretch>
        </p:blipFill>
        <p:spPr>
          <a:xfrm>
            <a:off x="1712754" y="1816579"/>
            <a:ext cx="8978105" cy="4916787"/>
          </a:xfrm>
          <a:prstGeom prst="rect">
            <a:avLst/>
          </a:prstGeom>
        </p:spPr>
      </p:pic>
    </p:spTree>
    <p:extLst>
      <p:ext uri="{BB962C8B-B14F-4D97-AF65-F5344CB8AC3E}">
        <p14:creationId xmlns:p14="http://schemas.microsoft.com/office/powerpoint/2010/main" val="165592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950A5-9B8B-4749-AD83-5AE1DC28486C}"/>
              </a:ext>
            </a:extLst>
          </p:cNvPr>
          <p:cNvSpPr>
            <a:spLocks noGrp="1"/>
          </p:cNvSpPr>
          <p:nvPr>
            <p:ph type="title"/>
          </p:nvPr>
        </p:nvSpPr>
        <p:spPr/>
        <p:txBody>
          <a:bodyPr/>
          <a:lstStyle/>
          <a:p>
            <a:r>
              <a:rPr lang="es-ES" dirty="0"/>
              <a:t>Bibliografía</a:t>
            </a:r>
          </a:p>
        </p:txBody>
      </p:sp>
      <p:sp>
        <p:nvSpPr>
          <p:cNvPr id="3" name="Marcador de contenido 2">
            <a:extLst>
              <a:ext uri="{FF2B5EF4-FFF2-40B4-BE49-F238E27FC236}">
                <a16:creationId xmlns:a16="http://schemas.microsoft.com/office/drawing/2014/main" id="{630CDACC-3C17-46A3-A12B-20769CF9214F}"/>
              </a:ext>
            </a:extLst>
          </p:cNvPr>
          <p:cNvSpPr>
            <a:spLocks noGrp="1"/>
          </p:cNvSpPr>
          <p:nvPr>
            <p:ph idx="1"/>
          </p:nvPr>
        </p:nvSpPr>
        <p:spPr>
          <a:xfrm>
            <a:off x="1341120" y="1345474"/>
            <a:ext cx="9509760" cy="5269020"/>
          </a:xfrm>
        </p:spPr>
        <p:txBody>
          <a:bodyPr>
            <a:normAutofit/>
          </a:bodyPr>
          <a:lstStyle/>
          <a:p>
            <a:r>
              <a:rPr lang="es-ES" dirty="0">
                <a:hlinkClick r:id="rId2"/>
              </a:rPr>
              <a:t>https://www.mongodb.com/es</a:t>
            </a:r>
            <a:endParaRPr lang="es-ES" dirty="0"/>
          </a:p>
          <a:p>
            <a:r>
              <a:rPr lang="es-ES" dirty="0">
                <a:hlinkClick r:id="rId3"/>
              </a:rPr>
              <a:t>https://nodejs.org/es/</a:t>
            </a:r>
            <a:endParaRPr lang="es-ES" dirty="0"/>
          </a:p>
          <a:p>
            <a:r>
              <a:rPr lang="es-ES" dirty="0">
                <a:hlinkClick r:id="rId4"/>
              </a:rPr>
              <a:t>https://expressjs.com/</a:t>
            </a:r>
            <a:endParaRPr lang="es-ES" dirty="0"/>
          </a:p>
          <a:p>
            <a:r>
              <a:rPr lang="es-ES" dirty="0">
                <a:hlinkClick r:id="rId5"/>
              </a:rPr>
              <a:t>https://socket.io/</a:t>
            </a:r>
            <a:endParaRPr lang="es-ES" dirty="0"/>
          </a:p>
        </p:txBody>
      </p:sp>
      <p:sp>
        <p:nvSpPr>
          <p:cNvPr id="4" name="Marcador de pie de página 3">
            <a:extLst>
              <a:ext uri="{FF2B5EF4-FFF2-40B4-BE49-F238E27FC236}">
                <a16:creationId xmlns:a16="http://schemas.microsoft.com/office/drawing/2014/main" id="{1FAF9AA6-F11B-40A4-A7E0-57F48C6AE489}"/>
              </a:ext>
            </a:extLst>
          </p:cNvPr>
          <p:cNvSpPr>
            <a:spLocks noGrp="1"/>
          </p:cNvSpPr>
          <p:nvPr>
            <p:ph type="ftr" sz="quarter" idx="11"/>
          </p:nvPr>
        </p:nvSpPr>
        <p:spPr/>
        <p:txBody>
          <a:bodyPr/>
          <a:lstStyle/>
          <a:p>
            <a:r>
              <a:rPr lang="es-ES"/>
              <a:t>Acceso a Datos. Tema 11. NodeJS y MongoDB</a:t>
            </a:r>
            <a:endParaRPr lang="es-ES" dirty="0"/>
          </a:p>
        </p:txBody>
      </p:sp>
      <p:sp>
        <p:nvSpPr>
          <p:cNvPr id="5" name="Marcador de número de diapositiva 4">
            <a:extLst>
              <a:ext uri="{FF2B5EF4-FFF2-40B4-BE49-F238E27FC236}">
                <a16:creationId xmlns:a16="http://schemas.microsoft.com/office/drawing/2014/main" id="{F6324726-826C-4753-AC36-CFA805D30D40}"/>
              </a:ext>
            </a:extLst>
          </p:cNvPr>
          <p:cNvSpPr>
            <a:spLocks noGrp="1"/>
          </p:cNvSpPr>
          <p:nvPr>
            <p:ph type="sldNum" sz="quarter" idx="12"/>
          </p:nvPr>
        </p:nvSpPr>
        <p:spPr/>
        <p:txBody>
          <a:bodyPr/>
          <a:lstStyle/>
          <a:p>
            <a:fld id="{E4253A2E-9865-4013-9D0B-AE4969F4ED8F}" type="slidenum">
              <a:rPr lang="es-ES" smtClean="0"/>
              <a:t>4</a:t>
            </a:fld>
            <a:endParaRPr lang="es-ES"/>
          </a:p>
        </p:txBody>
      </p:sp>
      <p:sp>
        <p:nvSpPr>
          <p:cNvPr id="6" name="Marcador de fecha 5">
            <a:extLst>
              <a:ext uri="{FF2B5EF4-FFF2-40B4-BE49-F238E27FC236}">
                <a16:creationId xmlns:a16="http://schemas.microsoft.com/office/drawing/2014/main" id="{FC95B4D4-CDD7-4C5D-B12E-FB8A5A7D44F3}"/>
              </a:ext>
            </a:extLst>
          </p:cNvPr>
          <p:cNvSpPr>
            <a:spLocks noGrp="1"/>
          </p:cNvSpPr>
          <p:nvPr>
            <p:ph type="dt" sz="half" idx="10"/>
          </p:nvPr>
        </p:nvSpPr>
        <p:spPr/>
        <p:txBody>
          <a:bodyPr/>
          <a:lstStyle/>
          <a:p>
            <a:fld id="{1D865662-5705-438F-88FC-11A79125D2CA}" type="datetime1">
              <a:rPr lang="es-ES" smtClean="0"/>
              <a:t>26/07/2021</a:t>
            </a:fld>
            <a:endParaRPr lang="es-ES"/>
          </a:p>
        </p:txBody>
      </p:sp>
    </p:spTree>
    <p:extLst>
      <p:ext uri="{BB962C8B-B14F-4D97-AF65-F5344CB8AC3E}">
        <p14:creationId xmlns:p14="http://schemas.microsoft.com/office/powerpoint/2010/main" val="206192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t>Aprender Node.js, API con express.js y </a:t>
            </a:r>
            <a:r>
              <a:rPr lang="es-ES" dirty="0" err="1"/>
              <a:t>mongoDB</a:t>
            </a:r>
            <a:endParaRPr lang="es-ES" dirty="0"/>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solidFill>
                  <a:schemeClr val="bg2"/>
                </a:solidFill>
                <a:hlinkClick r:id="rId2">
                  <a:extLst>
                    <a:ext uri="{A12FA001-AC4F-418D-AE19-62706E023703}">
                      <ahyp:hlinkClr xmlns:ahyp="http://schemas.microsoft.com/office/drawing/2018/hyperlinkcolor" val="tx"/>
                    </a:ext>
                  </a:extLst>
                </a:hlinkClick>
              </a:rPr>
            </a:br>
            <a:endParaRPr lang="es-ES" dirty="0">
              <a:solidFill>
                <a:schemeClr val="bg2"/>
              </a:solidFill>
            </a:endParaRPr>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40</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10778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8E6BCD-B4C3-41CC-92F3-4B10F1D54F8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5088D76-10C7-4E69-A8F4-237C8C1239DA}"/>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FD33D266-B4B3-4D85-AD01-AB1D4572CAEE}"/>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BF6717BB-F3E3-4C22-8D0A-3892790A805C}"/>
              </a:ext>
            </a:extLst>
          </p:cNvPr>
          <p:cNvSpPr>
            <a:spLocks noGrp="1"/>
          </p:cNvSpPr>
          <p:nvPr>
            <p:ph type="dt" sz="half" idx="10"/>
          </p:nvPr>
        </p:nvSpPr>
        <p:spPr/>
        <p:txBody>
          <a:bodyPr/>
          <a:lstStyle/>
          <a:p>
            <a:fld id="{1EC64098-3CA6-4A66-A057-A85BA47DB6E0}" type="datetime1">
              <a:rPr lang="es-ES" smtClean="0"/>
              <a:t>26/07/2021</a:t>
            </a:fld>
            <a:endParaRPr lang="es-ES"/>
          </a:p>
        </p:txBody>
      </p:sp>
      <p:sp>
        <p:nvSpPr>
          <p:cNvPr id="6" name="Marcador de número de diapositiva 5">
            <a:extLst>
              <a:ext uri="{FF2B5EF4-FFF2-40B4-BE49-F238E27FC236}">
                <a16:creationId xmlns:a16="http://schemas.microsoft.com/office/drawing/2014/main" id="{005D748E-6C30-416B-8E1A-520A7CA8F709}"/>
              </a:ext>
            </a:extLst>
          </p:cNvPr>
          <p:cNvSpPr>
            <a:spLocks noGrp="1"/>
          </p:cNvSpPr>
          <p:nvPr>
            <p:ph type="sldNum" sz="quarter" idx="12"/>
          </p:nvPr>
        </p:nvSpPr>
        <p:spPr/>
        <p:txBody>
          <a:bodyPr/>
          <a:lstStyle/>
          <a:p>
            <a:fld id="{E4253A2E-9865-4013-9D0B-AE4969F4ED8F}" type="slidenum">
              <a:rPr lang="es-ES" smtClean="0"/>
              <a:t>41</a:t>
            </a:fld>
            <a:endParaRPr lang="es-ES"/>
          </a:p>
        </p:txBody>
      </p:sp>
      <p:pic>
        <p:nvPicPr>
          <p:cNvPr id="2050" name="Picture 2">
            <a:extLst>
              <a:ext uri="{FF2B5EF4-FFF2-40B4-BE49-F238E27FC236}">
                <a16:creationId xmlns:a16="http://schemas.microsoft.com/office/drawing/2014/main" id="{2DD919A4-1321-41B8-9C3D-04A70EA1C2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34" t="6795"/>
          <a:stretch/>
        </p:blipFill>
        <p:spPr bwMode="auto">
          <a:xfrm>
            <a:off x="195942" y="225441"/>
            <a:ext cx="11529527"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4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fontScale="92500"/>
          </a:bodyPr>
          <a:lstStyle/>
          <a:p>
            <a:r>
              <a:rPr lang="es-ES" b="1" dirty="0" err="1"/>
              <a:t>Body-Parser</a:t>
            </a:r>
            <a:r>
              <a:rPr lang="es-ES" b="1" dirty="0"/>
              <a:t>:</a:t>
            </a:r>
            <a:r>
              <a:rPr lang="es-ES" dirty="0"/>
              <a:t> Nos permite manipular las respuestas del API en formato </a:t>
            </a:r>
            <a:r>
              <a:rPr lang="es-ES" dirty="0" err="1"/>
              <a:t>json</a:t>
            </a:r>
            <a:r>
              <a:rPr lang="es-ES" dirty="0"/>
              <a:t>.</a:t>
            </a:r>
          </a:p>
          <a:p>
            <a:r>
              <a:rPr lang="es-ES" b="1" dirty="0" err="1"/>
              <a:t>Cors</a:t>
            </a:r>
            <a:r>
              <a:rPr lang="es-ES" b="1" dirty="0"/>
              <a:t>: </a:t>
            </a:r>
            <a:r>
              <a:rPr lang="es-ES" dirty="0"/>
              <a:t>Nos permite acceder al API vía cliente (a través del navegador) ya sea con </a:t>
            </a:r>
            <a:r>
              <a:rPr lang="es-ES" dirty="0" err="1"/>
              <a:t>axios</a:t>
            </a:r>
            <a:r>
              <a:rPr lang="es-ES" dirty="0"/>
              <a:t> (usado en su mayoría con </a:t>
            </a:r>
            <a:r>
              <a:rPr lang="es-ES" dirty="0" err="1"/>
              <a:t>React</a:t>
            </a:r>
            <a:r>
              <a:rPr lang="es-ES" dirty="0"/>
              <a:t> o </a:t>
            </a:r>
            <a:r>
              <a:rPr lang="es-ES" dirty="0" err="1"/>
              <a:t>Vue</a:t>
            </a:r>
            <a:r>
              <a:rPr lang="es-ES" dirty="0"/>
              <a:t>), </a:t>
            </a:r>
            <a:r>
              <a:rPr lang="es-ES" dirty="0" err="1"/>
              <a:t>HttpClient</a:t>
            </a:r>
            <a:r>
              <a:rPr lang="es-ES" dirty="0"/>
              <a:t> (de Angular) o incluso Ajax y JQuery.</a:t>
            </a:r>
          </a:p>
          <a:p>
            <a:r>
              <a:rPr lang="es-ES" b="1" dirty="0"/>
              <a:t>Express: </a:t>
            </a:r>
            <a:r>
              <a:rPr lang="es-ES" dirty="0"/>
              <a:t>Es el </a:t>
            </a:r>
            <a:r>
              <a:rPr lang="es-ES" dirty="0" err="1"/>
              <a:t>framework</a:t>
            </a:r>
            <a:r>
              <a:rPr lang="es-ES" dirty="0"/>
              <a:t> que vamos a usar.</a:t>
            </a:r>
          </a:p>
          <a:p>
            <a:r>
              <a:rPr lang="es-ES" b="1" dirty="0" err="1"/>
              <a:t>Mongoose</a:t>
            </a:r>
            <a:r>
              <a:rPr lang="es-ES" b="1" dirty="0"/>
              <a:t>: </a:t>
            </a:r>
            <a:r>
              <a:rPr lang="es-ES" dirty="0"/>
              <a:t>Es una librería que nos permite conectarnos y manipular consultas e interacción con </a:t>
            </a:r>
            <a:r>
              <a:rPr lang="es-ES" dirty="0" err="1"/>
              <a:t>Mongodb</a:t>
            </a:r>
            <a:r>
              <a:rPr lang="es-ES" dirty="0"/>
              <a:t>.</a:t>
            </a:r>
          </a:p>
          <a:p>
            <a:r>
              <a:rPr lang="es-ES" dirty="0"/>
              <a:t>Luego de esto creamos nuestro archivo inicial para configurar nuestro proyecto y servidor:</a:t>
            </a:r>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7172DEBC-3992-4FA4-B549-88809F2ED85B}"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42</a:t>
            </a:fld>
            <a:endParaRPr lang="es-ES"/>
          </a:p>
        </p:txBody>
      </p:sp>
    </p:spTree>
    <p:extLst>
      <p:ext uri="{BB962C8B-B14F-4D97-AF65-F5344CB8AC3E}">
        <p14:creationId xmlns:p14="http://schemas.microsoft.com/office/powerpoint/2010/main" val="106208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43873F89-1C06-467C-A56F-CA8E24E3371F}"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43</a:t>
            </a:fld>
            <a:endParaRPr lang="es-ES"/>
          </a:p>
        </p:txBody>
      </p:sp>
      <p:pic>
        <p:nvPicPr>
          <p:cNvPr id="4100" name="Picture 4">
            <a:extLst>
              <a:ext uri="{FF2B5EF4-FFF2-40B4-BE49-F238E27FC236}">
                <a16:creationId xmlns:a16="http://schemas.microsoft.com/office/drawing/2014/main" id="{AF1E3AF6-C67B-4C68-850E-95B3D1E68D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7" t="6795"/>
          <a:stretch/>
        </p:blipFill>
        <p:spPr bwMode="auto">
          <a:xfrm>
            <a:off x="340567" y="234473"/>
            <a:ext cx="11510865"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38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r>
              <a:rPr lang="es-ES" dirty="0"/>
              <a:t>Aquí existen dos puntos a destacar, la llamada a la configuración con </a:t>
            </a:r>
            <a:r>
              <a:rPr lang="es-ES" dirty="0" err="1"/>
              <a:t>mongodb</a:t>
            </a:r>
            <a:r>
              <a:rPr lang="es-ES" dirty="0"/>
              <a:t> /</a:t>
            </a:r>
            <a:r>
              <a:rPr lang="es-ES" dirty="0" err="1"/>
              <a:t>src</a:t>
            </a:r>
            <a:r>
              <a:rPr lang="es-ES" dirty="0"/>
              <a:t>/</a:t>
            </a:r>
            <a:r>
              <a:rPr lang="es-ES" dirty="0" err="1"/>
              <a:t>database</a:t>
            </a:r>
            <a:r>
              <a:rPr lang="es-ES" dirty="0"/>
              <a:t> y a las rutas con ./</a:t>
            </a:r>
            <a:r>
              <a:rPr lang="es-ES" dirty="0" err="1"/>
              <a:t>routes</a:t>
            </a:r>
            <a:r>
              <a:rPr lang="es-ES" dirty="0"/>
              <a:t>/</a:t>
            </a:r>
            <a:r>
              <a:rPr lang="es-ES" dirty="0" err="1"/>
              <a:t>clients</a:t>
            </a:r>
            <a:r>
              <a:rPr lang="es-ES" dirty="0"/>
              <a:t>. Vamos a explicar cada uno:</a:t>
            </a:r>
          </a:p>
          <a:p>
            <a:r>
              <a:rPr lang="es-ES" b="1" dirty="0"/>
              <a:t>database.js:</a:t>
            </a:r>
            <a:r>
              <a:rPr lang="es-ES" dirty="0"/>
              <a:t> Nos permite conectarnos con </a:t>
            </a:r>
            <a:r>
              <a:rPr lang="es-ES" dirty="0" err="1"/>
              <a:t>mongodb</a:t>
            </a:r>
            <a:endParaRPr lang="es-ES" dirty="0"/>
          </a:p>
          <a:p>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5F3B5BD8-A667-4BBD-AA0F-65E420445C92}"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44</a:t>
            </a:fld>
            <a:endParaRPr lang="es-ES"/>
          </a:p>
        </p:txBody>
      </p:sp>
    </p:spTree>
    <p:extLst>
      <p:ext uri="{BB962C8B-B14F-4D97-AF65-F5344CB8AC3E}">
        <p14:creationId xmlns:p14="http://schemas.microsoft.com/office/powerpoint/2010/main" val="412386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16FBE575-7293-415A-B1A3-8F17F5360DE5}"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45</a:t>
            </a:fld>
            <a:endParaRPr lang="es-ES"/>
          </a:p>
        </p:txBody>
      </p:sp>
      <p:pic>
        <p:nvPicPr>
          <p:cNvPr id="8194" name="Picture 2">
            <a:extLst>
              <a:ext uri="{FF2B5EF4-FFF2-40B4-BE49-F238E27FC236}">
                <a16:creationId xmlns:a16="http://schemas.microsoft.com/office/drawing/2014/main" id="{1E0A337E-06BF-4537-AE6C-FD2C06F3E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4" t="6795"/>
          <a:stretch/>
        </p:blipFill>
        <p:spPr bwMode="auto">
          <a:xfrm>
            <a:off x="167951" y="234473"/>
            <a:ext cx="11557518"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r>
              <a:rPr lang="es-ES" b="1" dirty="0"/>
              <a:t>router.js:</a:t>
            </a:r>
            <a:r>
              <a:rPr lang="es-ES" dirty="0"/>
              <a:t> Nos permite crear los </a:t>
            </a:r>
            <a:r>
              <a:rPr lang="es-ES" dirty="0" err="1"/>
              <a:t>endpoints</a:t>
            </a:r>
            <a:r>
              <a:rPr lang="es-ES" dirty="0"/>
              <a:t> y en este caso los procesos que cada uno va ejecutar. Cabe destacar que como vamos a necesitar tocar la base de datos es necesario llamar al modelo de datos que corresponde, en este caso el API va interactuar con un modelo </a:t>
            </a:r>
            <a:r>
              <a:rPr lang="es-ES" dirty="0" err="1"/>
              <a:t>clients</a:t>
            </a:r>
            <a:r>
              <a:rPr lang="es-ES" dirty="0"/>
              <a:t>.</a:t>
            </a:r>
          </a:p>
          <a:p>
            <a:r>
              <a:rPr lang="es-ES" b="1" dirty="0"/>
              <a:t>Veamos primero el modelo Client:</a:t>
            </a:r>
            <a:endParaRPr lang="es-ES" dirty="0"/>
          </a:p>
          <a:p>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1FD91A33-BDFE-4EB3-BDBE-5C1A9F4F9BFC}"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46</a:t>
            </a:fld>
            <a:endParaRPr lang="es-ES"/>
          </a:p>
        </p:txBody>
      </p:sp>
    </p:spTree>
    <p:extLst>
      <p:ext uri="{BB962C8B-B14F-4D97-AF65-F5344CB8AC3E}">
        <p14:creationId xmlns:p14="http://schemas.microsoft.com/office/powerpoint/2010/main" val="337177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67459727-3519-4247-BB96-E3EA48BD4F0B}"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47</a:t>
            </a:fld>
            <a:endParaRPr lang="es-ES"/>
          </a:p>
        </p:txBody>
      </p:sp>
      <p:pic>
        <p:nvPicPr>
          <p:cNvPr id="6146" name="Picture 2">
            <a:extLst>
              <a:ext uri="{FF2B5EF4-FFF2-40B4-BE49-F238E27FC236}">
                <a16:creationId xmlns:a16="http://schemas.microsoft.com/office/drawing/2014/main" id="{561E7288-8C78-463F-82BF-D7929C080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1" t="6795"/>
          <a:stretch/>
        </p:blipFill>
        <p:spPr bwMode="auto">
          <a:xfrm>
            <a:off x="307910" y="225441"/>
            <a:ext cx="11576180"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r>
              <a:rPr lang="es-ES" dirty="0"/>
              <a:t>De esta forma definimos un </a:t>
            </a:r>
            <a:r>
              <a:rPr lang="es-ES" dirty="0" err="1"/>
              <a:t>Schema</a:t>
            </a:r>
            <a:r>
              <a:rPr lang="es-ES" dirty="0"/>
              <a:t> con </a:t>
            </a:r>
            <a:r>
              <a:rPr lang="es-ES" dirty="0" err="1"/>
              <a:t>mongoose</a:t>
            </a:r>
            <a:r>
              <a:rPr lang="es-ES" dirty="0"/>
              <a:t> y configuramos cada campo en cuanto a su tipo y validación, además de exportar el módulo para ser usado en otro sitio. Ahora si, veamos nuestras rutas y cada proceso.</a:t>
            </a:r>
          </a:p>
          <a:p>
            <a:r>
              <a:rPr lang="es-ES" dirty="0"/>
              <a:t>ENDPOINTS:</a:t>
            </a:r>
          </a:p>
          <a:p>
            <a:r>
              <a:rPr lang="es-ES" dirty="0"/>
              <a:t>/</a:t>
            </a:r>
            <a:r>
              <a:rPr lang="es-ES" dirty="0" err="1"/>
              <a:t>clients</a:t>
            </a:r>
            <a:r>
              <a:rPr lang="es-ES" dirty="0"/>
              <a:t> (</a:t>
            </a:r>
            <a:r>
              <a:rPr lang="es-ES" dirty="0" err="1"/>
              <a:t>get</a:t>
            </a:r>
            <a:r>
              <a:rPr lang="es-ES" dirty="0"/>
              <a:t>): Consulta a la </a:t>
            </a:r>
            <a:r>
              <a:rPr lang="es-ES" dirty="0" err="1"/>
              <a:t>db</a:t>
            </a:r>
            <a:r>
              <a:rPr lang="es-ES" dirty="0"/>
              <a:t> todos los clientes registrados.</a:t>
            </a:r>
          </a:p>
          <a:p>
            <a:endParaRPr lang="es-ES" b="1"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AF0C0D47-BF12-4EDC-9588-71F58B133457}"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48</a:t>
            </a:fld>
            <a:endParaRPr lang="es-ES"/>
          </a:p>
        </p:txBody>
      </p:sp>
    </p:spTree>
    <p:extLst>
      <p:ext uri="{BB962C8B-B14F-4D97-AF65-F5344CB8AC3E}">
        <p14:creationId xmlns:p14="http://schemas.microsoft.com/office/powerpoint/2010/main" val="8019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87A6D-C54C-4FAD-B66E-527ED7B44CF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216EEDF-77A3-43FA-A330-8661A81EE7AE}"/>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4C5C3B7C-BB5F-4772-B663-C1D47AE6CCDE}"/>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D1D78D4E-C041-48C3-8A69-1E2B93F16633}"/>
              </a:ext>
            </a:extLst>
          </p:cNvPr>
          <p:cNvSpPr>
            <a:spLocks noGrp="1"/>
          </p:cNvSpPr>
          <p:nvPr>
            <p:ph type="dt" sz="half" idx="10"/>
          </p:nvPr>
        </p:nvSpPr>
        <p:spPr/>
        <p:txBody>
          <a:bodyPr/>
          <a:lstStyle/>
          <a:p>
            <a:fld id="{811F6CA6-A4EC-4444-B25F-A13E5E036F3F}" type="datetime1">
              <a:rPr lang="es-ES" smtClean="0"/>
              <a:t>26/07/2021</a:t>
            </a:fld>
            <a:endParaRPr lang="es-ES"/>
          </a:p>
        </p:txBody>
      </p:sp>
      <p:sp>
        <p:nvSpPr>
          <p:cNvPr id="6" name="Marcador de número de diapositiva 5">
            <a:extLst>
              <a:ext uri="{FF2B5EF4-FFF2-40B4-BE49-F238E27FC236}">
                <a16:creationId xmlns:a16="http://schemas.microsoft.com/office/drawing/2014/main" id="{123114AF-68E5-4764-86D0-7EF860674911}"/>
              </a:ext>
            </a:extLst>
          </p:cNvPr>
          <p:cNvSpPr>
            <a:spLocks noGrp="1"/>
          </p:cNvSpPr>
          <p:nvPr>
            <p:ph type="sldNum" sz="quarter" idx="12"/>
          </p:nvPr>
        </p:nvSpPr>
        <p:spPr/>
        <p:txBody>
          <a:bodyPr/>
          <a:lstStyle/>
          <a:p>
            <a:fld id="{E4253A2E-9865-4013-9D0B-AE4969F4ED8F}" type="slidenum">
              <a:rPr lang="es-ES" smtClean="0"/>
              <a:t>49</a:t>
            </a:fld>
            <a:endParaRPr lang="es-ES"/>
          </a:p>
        </p:txBody>
      </p:sp>
      <p:pic>
        <p:nvPicPr>
          <p:cNvPr id="10242" name="Picture 2">
            <a:extLst>
              <a:ext uri="{FF2B5EF4-FFF2-40B4-BE49-F238E27FC236}">
                <a16:creationId xmlns:a16="http://schemas.microsoft.com/office/drawing/2014/main" id="{37A85872-5DC8-4992-B6C7-2C09FC5B23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7" t="6795"/>
          <a:stretch/>
        </p:blipFill>
        <p:spPr bwMode="auto">
          <a:xfrm>
            <a:off x="312575" y="344313"/>
            <a:ext cx="11566849"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25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t>NodeJS</a:t>
            </a:r>
            <a:endParaRPr lang="es-ES" dirty="0"/>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solidFill>
                  <a:schemeClr val="bg2"/>
                </a:solidFill>
                <a:hlinkClick r:id="rId2">
                  <a:extLst>
                    <a:ext uri="{A12FA001-AC4F-418D-AE19-62706E023703}">
                      <ahyp:hlinkClr xmlns:ahyp="http://schemas.microsoft.com/office/drawing/2018/hyperlinkcolor" val="tx"/>
                    </a:ext>
                  </a:extLst>
                </a:hlinkClick>
              </a:rPr>
            </a:br>
            <a:endParaRPr lang="es-ES" dirty="0">
              <a:solidFill>
                <a:schemeClr val="bg2"/>
              </a:solidFill>
            </a:endParaRPr>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5</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6813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r>
              <a:rPr lang="es-ES" dirty="0"/>
              <a:t>2. /</a:t>
            </a:r>
            <a:r>
              <a:rPr lang="es-ES" dirty="0" err="1"/>
              <a:t>clients</a:t>
            </a:r>
            <a:r>
              <a:rPr lang="es-ES" dirty="0"/>
              <a:t> (post): Guarda un cliente.</a:t>
            </a:r>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7A4097DF-1B4F-4079-A502-134DF8F4CC73}"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50</a:t>
            </a:fld>
            <a:endParaRPr lang="es-ES"/>
          </a:p>
        </p:txBody>
      </p:sp>
    </p:spTree>
    <p:extLst>
      <p:ext uri="{BB962C8B-B14F-4D97-AF65-F5344CB8AC3E}">
        <p14:creationId xmlns:p14="http://schemas.microsoft.com/office/powerpoint/2010/main" val="35178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34C140DB-30E4-4520-AD9E-5A68E7AD7881}"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51</a:t>
            </a:fld>
            <a:endParaRPr lang="es-ES"/>
          </a:p>
        </p:txBody>
      </p:sp>
      <p:pic>
        <p:nvPicPr>
          <p:cNvPr id="18434" name="Picture 2">
            <a:extLst>
              <a:ext uri="{FF2B5EF4-FFF2-40B4-BE49-F238E27FC236}">
                <a16:creationId xmlns:a16="http://schemas.microsoft.com/office/drawing/2014/main" id="{061915B8-2B12-4330-99CA-0B57E0D155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1" t="6795"/>
          <a:stretch/>
        </p:blipFill>
        <p:spPr bwMode="auto">
          <a:xfrm>
            <a:off x="223935" y="225441"/>
            <a:ext cx="11576180"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51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r>
              <a:rPr lang="es-ES" dirty="0"/>
              <a:t>3. /</a:t>
            </a:r>
            <a:r>
              <a:rPr lang="es-ES" dirty="0" err="1"/>
              <a:t>clients</a:t>
            </a:r>
            <a:r>
              <a:rPr lang="es-ES" dirty="0"/>
              <a:t> (</a:t>
            </a:r>
            <a:r>
              <a:rPr lang="es-ES" dirty="0" err="1"/>
              <a:t>get</a:t>
            </a:r>
            <a:r>
              <a:rPr lang="es-ES" dirty="0"/>
              <a:t>/:id): Consulta un cliente.</a:t>
            </a:r>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FF70EB12-E3BE-452A-BE4D-C22838319EBD}"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52</a:t>
            </a:fld>
            <a:endParaRPr lang="es-ES"/>
          </a:p>
        </p:txBody>
      </p:sp>
    </p:spTree>
    <p:extLst>
      <p:ext uri="{BB962C8B-B14F-4D97-AF65-F5344CB8AC3E}">
        <p14:creationId xmlns:p14="http://schemas.microsoft.com/office/powerpoint/2010/main" val="46351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54C24E19-B8FF-4E6A-BA7B-0AB25C58E0EA}"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53</a:t>
            </a:fld>
            <a:endParaRPr lang="es-ES"/>
          </a:p>
        </p:txBody>
      </p:sp>
      <p:pic>
        <p:nvPicPr>
          <p:cNvPr id="16386" name="Picture 2">
            <a:extLst>
              <a:ext uri="{FF2B5EF4-FFF2-40B4-BE49-F238E27FC236}">
                <a16:creationId xmlns:a16="http://schemas.microsoft.com/office/drawing/2014/main" id="{ECAA97A5-BEAC-4189-A7C5-A550661FC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22" t="6795"/>
          <a:stretch/>
        </p:blipFill>
        <p:spPr bwMode="auto">
          <a:xfrm>
            <a:off x="223934" y="225441"/>
            <a:ext cx="11604171" cy="63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06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r>
              <a:rPr lang="es-ES" dirty="0"/>
              <a:t>4. /</a:t>
            </a:r>
            <a:r>
              <a:rPr lang="es-ES" dirty="0" err="1"/>
              <a:t>clients</a:t>
            </a:r>
            <a:r>
              <a:rPr lang="es-ES" dirty="0"/>
              <a:t> (</a:t>
            </a:r>
            <a:r>
              <a:rPr lang="es-ES" dirty="0" err="1"/>
              <a:t>put</a:t>
            </a:r>
            <a:r>
              <a:rPr lang="es-ES" dirty="0"/>
              <a:t>:/id): Actualiza un cliente.</a:t>
            </a:r>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1DEB753D-E878-4DC8-B9D0-1C94EA96DD7B}"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54</a:t>
            </a:fld>
            <a:endParaRPr lang="es-ES"/>
          </a:p>
        </p:txBody>
      </p:sp>
    </p:spTree>
    <p:extLst>
      <p:ext uri="{BB962C8B-B14F-4D97-AF65-F5344CB8AC3E}">
        <p14:creationId xmlns:p14="http://schemas.microsoft.com/office/powerpoint/2010/main" val="417299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19DB93C3-15F6-49B1-92B3-E75C0613AE95}"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55</a:t>
            </a:fld>
            <a:endParaRPr lang="es-ES"/>
          </a:p>
        </p:txBody>
      </p:sp>
      <p:pic>
        <p:nvPicPr>
          <p:cNvPr id="14340" name="Picture 4">
            <a:extLst>
              <a:ext uri="{FF2B5EF4-FFF2-40B4-BE49-F238E27FC236}">
                <a16:creationId xmlns:a16="http://schemas.microsoft.com/office/drawing/2014/main" id="{203E531E-7246-45BA-9F84-D5F28E32AA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8" t="7871"/>
          <a:stretch/>
        </p:blipFill>
        <p:spPr bwMode="auto">
          <a:xfrm>
            <a:off x="298579" y="271381"/>
            <a:ext cx="11594841" cy="631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9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r>
              <a:rPr lang="es-ES" dirty="0"/>
              <a:t>5. /</a:t>
            </a:r>
            <a:r>
              <a:rPr lang="es-ES" dirty="0" err="1"/>
              <a:t>clients</a:t>
            </a:r>
            <a:r>
              <a:rPr lang="es-ES" dirty="0"/>
              <a:t> (</a:t>
            </a:r>
            <a:r>
              <a:rPr lang="es-ES" dirty="0" err="1"/>
              <a:t>delete</a:t>
            </a:r>
            <a:r>
              <a:rPr lang="es-ES" dirty="0"/>
              <a:t>:/id): Elimina un cliente.</a:t>
            </a:r>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85F746F6-5AC5-4F4C-9699-14C433B336D2}"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56</a:t>
            </a:fld>
            <a:endParaRPr lang="es-ES"/>
          </a:p>
        </p:txBody>
      </p:sp>
    </p:spTree>
    <p:extLst>
      <p:ext uri="{BB962C8B-B14F-4D97-AF65-F5344CB8AC3E}">
        <p14:creationId xmlns:p14="http://schemas.microsoft.com/office/powerpoint/2010/main" val="5894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98A69-1889-4910-81C6-4933F542349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248B891-1CE1-4AEC-A4DE-80A2861A7BEB}"/>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C6F752A5-A8CC-4159-AC99-57265D504DB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2E34591-92DF-444B-9425-67A83E71345A}"/>
              </a:ext>
            </a:extLst>
          </p:cNvPr>
          <p:cNvSpPr>
            <a:spLocks noGrp="1"/>
          </p:cNvSpPr>
          <p:nvPr>
            <p:ph type="dt" sz="half" idx="10"/>
          </p:nvPr>
        </p:nvSpPr>
        <p:spPr/>
        <p:txBody>
          <a:bodyPr/>
          <a:lstStyle/>
          <a:p>
            <a:fld id="{4EA25CD0-BB7A-4902-B9E6-622470CFC7B8}" type="datetime1">
              <a:rPr lang="es-ES" smtClean="0"/>
              <a:t>26/07/2021</a:t>
            </a:fld>
            <a:endParaRPr lang="es-ES"/>
          </a:p>
        </p:txBody>
      </p:sp>
      <p:sp>
        <p:nvSpPr>
          <p:cNvPr id="6" name="Marcador de número de diapositiva 5">
            <a:extLst>
              <a:ext uri="{FF2B5EF4-FFF2-40B4-BE49-F238E27FC236}">
                <a16:creationId xmlns:a16="http://schemas.microsoft.com/office/drawing/2014/main" id="{731BBF39-806A-44E0-9E7B-CFB368CF31F9}"/>
              </a:ext>
            </a:extLst>
          </p:cNvPr>
          <p:cNvSpPr>
            <a:spLocks noGrp="1"/>
          </p:cNvSpPr>
          <p:nvPr>
            <p:ph type="sldNum" sz="quarter" idx="12"/>
          </p:nvPr>
        </p:nvSpPr>
        <p:spPr/>
        <p:txBody>
          <a:bodyPr/>
          <a:lstStyle/>
          <a:p>
            <a:fld id="{E4253A2E-9865-4013-9D0B-AE4969F4ED8F}" type="slidenum">
              <a:rPr lang="es-ES" smtClean="0"/>
              <a:t>57</a:t>
            </a:fld>
            <a:endParaRPr lang="es-ES"/>
          </a:p>
        </p:txBody>
      </p:sp>
      <p:pic>
        <p:nvPicPr>
          <p:cNvPr id="12290" name="Picture 2">
            <a:extLst>
              <a:ext uri="{FF2B5EF4-FFF2-40B4-BE49-F238E27FC236}">
                <a16:creationId xmlns:a16="http://schemas.microsoft.com/office/drawing/2014/main" id="{E6857395-C1C8-4928-A2C6-933D59A63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45" t="7871"/>
          <a:stretch/>
        </p:blipFill>
        <p:spPr bwMode="auto">
          <a:xfrm>
            <a:off x="289249" y="271381"/>
            <a:ext cx="11613502" cy="631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8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DEA9C-25C6-4CE6-A64F-233D0220BF21}"/>
              </a:ext>
            </a:extLst>
          </p:cNvPr>
          <p:cNvSpPr>
            <a:spLocks noGrp="1"/>
          </p:cNvSpPr>
          <p:nvPr>
            <p:ph type="title"/>
          </p:nvPr>
        </p:nvSpPr>
        <p:spPr/>
        <p:txBody>
          <a:bodyPr>
            <a:normAutofit fontScale="90000"/>
          </a:bodyPr>
          <a:lstStyle/>
          <a:p>
            <a:r>
              <a:rPr lang="es-ES" dirty="0"/>
              <a:t>3. Aprender Node.js, API con express.js y </a:t>
            </a:r>
            <a:r>
              <a:rPr lang="es-ES" dirty="0" err="1"/>
              <a:t>mongoDB</a:t>
            </a:r>
            <a:endParaRPr lang="es-ES" dirty="0"/>
          </a:p>
        </p:txBody>
      </p:sp>
      <p:sp>
        <p:nvSpPr>
          <p:cNvPr id="3" name="Marcador de contenido 2">
            <a:extLst>
              <a:ext uri="{FF2B5EF4-FFF2-40B4-BE49-F238E27FC236}">
                <a16:creationId xmlns:a16="http://schemas.microsoft.com/office/drawing/2014/main" id="{2A92B71F-6E04-4312-B617-E92E9C62999A}"/>
              </a:ext>
            </a:extLst>
          </p:cNvPr>
          <p:cNvSpPr>
            <a:spLocks noGrp="1"/>
          </p:cNvSpPr>
          <p:nvPr>
            <p:ph idx="1"/>
          </p:nvPr>
        </p:nvSpPr>
        <p:spPr/>
        <p:txBody>
          <a:bodyPr>
            <a:normAutofit/>
          </a:bodyPr>
          <a:lstStyle/>
          <a:p>
            <a:r>
              <a:rPr lang="es-ES" dirty="0"/>
              <a:t>Luego de ver cada </a:t>
            </a:r>
            <a:r>
              <a:rPr lang="es-ES" dirty="0" err="1"/>
              <a:t>endpoint</a:t>
            </a:r>
            <a:r>
              <a:rPr lang="es-ES" dirty="0"/>
              <a:t> debo explicar un par de cosas:</a:t>
            </a:r>
          </a:p>
          <a:p>
            <a:pPr lvl="1" algn="just"/>
            <a:r>
              <a:rPr lang="es-ES" dirty="0"/>
              <a:t>Siempre en los procesos debemos manejar un try catch para poder manipular los errores de forma correcta (si existen otras formas y me lo comentas seria genial)</a:t>
            </a:r>
          </a:p>
          <a:p>
            <a:pPr lvl="1" algn="just"/>
            <a:r>
              <a:rPr lang="es-ES" dirty="0"/>
              <a:t>Todos los procesos que </a:t>
            </a:r>
            <a:r>
              <a:rPr lang="es-ES" dirty="0" err="1"/>
              <a:t>interactuan</a:t>
            </a:r>
            <a:r>
              <a:rPr lang="es-ES" dirty="0"/>
              <a:t> con una base de datos son procesos asíncronos (porque node.js los tiene que delegar y eso es directamente proporcional a que tiene que esperar por la respuesta) por lo tanto debemos implementarlo a través de funciones que no bloqueen el </a:t>
            </a:r>
            <a:r>
              <a:rPr lang="es-ES" dirty="0" err="1"/>
              <a:t>event</a:t>
            </a:r>
            <a:r>
              <a:rPr lang="es-ES" dirty="0"/>
              <a:t> </a:t>
            </a:r>
            <a:r>
              <a:rPr lang="es-ES" dirty="0" err="1"/>
              <a:t>loop</a:t>
            </a:r>
            <a:r>
              <a:rPr lang="es-ES" dirty="0"/>
              <a:t>. En este caso estoy usando </a:t>
            </a:r>
            <a:r>
              <a:rPr lang="es-ES" dirty="0" err="1"/>
              <a:t>async</a:t>
            </a:r>
            <a:r>
              <a:rPr lang="es-ES" dirty="0"/>
              <a:t> </a:t>
            </a:r>
            <a:r>
              <a:rPr lang="es-ES" dirty="0" err="1"/>
              <a:t>await</a:t>
            </a:r>
            <a:r>
              <a:rPr lang="es-ES" dirty="0"/>
              <a:t>, declarando </a:t>
            </a:r>
            <a:r>
              <a:rPr lang="es-ES" dirty="0" err="1"/>
              <a:t>async</a:t>
            </a:r>
            <a:r>
              <a:rPr lang="es-ES" dirty="0"/>
              <a:t> al crear la función y </a:t>
            </a:r>
            <a:r>
              <a:rPr lang="es-ES" dirty="0" err="1"/>
              <a:t>await</a:t>
            </a:r>
            <a:r>
              <a:rPr lang="es-ES" dirty="0"/>
              <a:t> para obtener la respuesta de dicha interacción.</a:t>
            </a:r>
          </a:p>
          <a:p>
            <a:endParaRPr lang="es-ES" dirty="0"/>
          </a:p>
        </p:txBody>
      </p:sp>
      <p:sp>
        <p:nvSpPr>
          <p:cNvPr id="4" name="Marcador de pie de página 3">
            <a:extLst>
              <a:ext uri="{FF2B5EF4-FFF2-40B4-BE49-F238E27FC236}">
                <a16:creationId xmlns:a16="http://schemas.microsoft.com/office/drawing/2014/main" id="{425A8C6A-4418-4353-A781-FF11EFCAE6B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9CD17BE3-E926-44A2-B196-5D6060153440}"/>
              </a:ext>
            </a:extLst>
          </p:cNvPr>
          <p:cNvSpPr>
            <a:spLocks noGrp="1"/>
          </p:cNvSpPr>
          <p:nvPr>
            <p:ph type="dt" sz="half" idx="10"/>
          </p:nvPr>
        </p:nvSpPr>
        <p:spPr/>
        <p:txBody>
          <a:bodyPr/>
          <a:lstStyle/>
          <a:p>
            <a:fld id="{C50966B7-8DDD-43AF-B66B-9339D6B27396}" type="datetime1">
              <a:rPr lang="es-ES" smtClean="0"/>
              <a:t>26/07/2021</a:t>
            </a:fld>
            <a:endParaRPr lang="es-ES"/>
          </a:p>
        </p:txBody>
      </p:sp>
      <p:sp>
        <p:nvSpPr>
          <p:cNvPr id="6" name="Marcador de número de diapositiva 5">
            <a:extLst>
              <a:ext uri="{FF2B5EF4-FFF2-40B4-BE49-F238E27FC236}">
                <a16:creationId xmlns:a16="http://schemas.microsoft.com/office/drawing/2014/main" id="{2B8936D7-717C-422C-A7EC-481399AA6BDD}"/>
              </a:ext>
            </a:extLst>
          </p:cNvPr>
          <p:cNvSpPr>
            <a:spLocks noGrp="1"/>
          </p:cNvSpPr>
          <p:nvPr>
            <p:ph type="sldNum" sz="quarter" idx="12"/>
          </p:nvPr>
        </p:nvSpPr>
        <p:spPr/>
        <p:txBody>
          <a:bodyPr/>
          <a:lstStyle/>
          <a:p>
            <a:fld id="{E4253A2E-9865-4013-9D0B-AE4969F4ED8F}" type="slidenum">
              <a:rPr lang="es-ES" smtClean="0"/>
              <a:t>58</a:t>
            </a:fld>
            <a:endParaRPr lang="es-ES"/>
          </a:p>
        </p:txBody>
      </p:sp>
    </p:spTree>
    <p:extLst>
      <p:ext uri="{BB962C8B-B14F-4D97-AF65-F5344CB8AC3E}">
        <p14:creationId xmlns:p14="http://schemas.microsoft.com/office/powerpoint/2010/main" val="103283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hlinkClick r:id="rId2"/>
              </a:rPr>
            </a:br>
            <a:endParaRPr lang="es-ES" dirty="0"/>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59</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27730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36B66-74BA-4B4E-9C47-886EC79DB12E}"/>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135E5D61-017D-4691-B14B-FA9CD63007A7}"/>
              </a:ext>
            </a:extLst>
          </p:cNvPr>
          <p:cNvSpPr>
            <a:spLocks noGrp="1"/>
          </p:cNvSpPr>
          <p:nvPr>
            <p:ph idx="1"/>
          </p:nvPr>
        </p:nvSpPr>
        <p:spPr/>
        <p:txBody>
          <a:bodyPr/>
          <a:lstStyle/>
          <a:p>
            <a:r>
              <a:rPr lang="es-ES" dirty="0" err="1"/>
              <a:t>Javascript</a:t>
            </a:r>
            <a:r>
              <a:rPr lang="es-ES" dirty="0"/>
              <a:t> en el servidor </a:t>
            </a:r>
          </a:p>
          <a:p>
            <a:r>
              <a:rPr lang="es-ES" dirty="0" err="1"/>
              <a:t>Javascript</a:t>
            </a:r>
            <a:r>
              <a:rPr lang="es-ES" dirty="0"/>
              <a:t> autónomo </a:t>
            </a:r>
          </a:p>
          <a:p>
            <a:r>
              <a:rPr lang="es-ES" dirty="0"/>
              <a:t>Peticiones: mejor muchas pequeñas que pocas grandes </a:t>
            </a:r>
          </a:p>
          <a:p>
            <a:r>
              <a:rPr lang="es-ES" dirty="0"/>
              <a:t>Single-</a:t>
            </a:r>
            <a:r>
              <a:rPr lang="es-ES" dirty="0" err="1"/>
              <a:t>Thread</a:t>
            </a:r>
            <a:r>
              <a:rPr lang="es-ES" dirty="0"/>
              <a:t> </a:t>
            </a:r>
          </a:p>
          <a:p>
            <a:r>
              <a:rPr lang="es-ES" dirty="0"/>
              <a:t>Orientado a eventos (no bloqueante)</a:t>
            </a:r>
          </a:p>
        </p:txBody>
      </p:sp>
      <p:sp>
        <p:nvSpPr>
          <p:cNvPr id="4" name="Marcador de pie de página 3">
            <a:extLst>
              <a:ext uri="{FF2B5EF4-FFF2-40B4-BE49-F238E27FC236}">
                <a16:creationId xmlns:a16="http://schemas.microsoft.com/office/drawing/2014/main" id="{49B0201B-A697-4B22-AB5A-E55D53B4AA00}"/>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5DA2D455-87F8-43F0-93C5-1E53B5695330}"/>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E5BEE6B2-4D9F-4BC8-A404-C0CA7AA39113}"/>
              </a:ext>
            </a:extLst>
          </p:cNvPr>
          <p:cNvSpPr>
            <a:spLocks noGrp="1"/>
          </p:cNvSpPr>
          <p:nvPr>
            <p:ph type="sldNum" sz="quarter" idx="12"/>
          </p:nvPr>
        </p:nvSpPr>
        <p:spPr/>
        <p:txBody>
          <a:bodyPr/>
          <a:lstStyle/>
          <a:p>
            <a:fld id="{E4253A2E-9865-4013-9D0B-AE4969F4ED8F}" type="slidenum">
              <a:rPr lang="es-ES" smtClean="0"/>
              <a:t>6</a:t>
            </a:fld>
            <a:endParaRPr lang="es-ES"/>
          </a:p>
        </p:txBody>
      </p:sp>
    </p:spTree>
    <p:extLst>
      <p:ext uri="{BB962C8B-B14F-4D97-AF65-F5344CB8AC3E}">
        <p14:creationId xmlns:p14="http://schemas.microsoft.com/office/powerpoint/2010/main" val="32699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D90ECED2-F9E7-424F-A382-C044FAD8BA6A}"/>
              </a:ext>
            </a:extLst>
          </p:cNvPr>
          <p:cNvSpPr>
            <a:spLocks noGrp="1"/>
          </p:cNvSpPr>
          <p:nvPr>
            <p:ph idx="1"/>
          </p:nvPr>
        </p:nvSpPr>
        <p:spPr/>
        <p:txBody>
          <a:bodyPr/>
          <a:lstStyle/>
          <a:p>
            <a:r>
              <a:rPr lang="es-ES" dirty="0"/>
              <a:t>Sistema de plantillas HTML </a:t>
            </a:r>
          </a:p>
          <a:p>
            <a:r>
              <a:rPr lang="es-ES" dirty="0"/>
              <a:t>Utiliza </a:t>
            </a:r>
            <a:r>
              <a:rPr lang="es-ES" dirty="0" err="1"/>
              <a:t>Javascript</a:t>
            </a:r>
            <a:r>
              <a:rPr lang="es-ES" dirty="0"/>
              <a:t> para programar el HTML </a:t>
            </a:r>
          </a:p>
          <a:p>
            <a:r>
              <a:rPr lang="es-ES" dirty="0"/>
              <a:t>En cliente y en servidor</a:t>
            </a:r>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60</a:t>
            </a:fld>
            <a:endParaRPr lang="es-ES"/>
          </a:p>
        </p:txBody>
      </p:sp>
      <p:pic>
        <p:nvPicPr>
          <p:cNvPr id="7" name="Imagen 6">
            <a:extLst>
              <a:ext uri="{FF2B5EF4-FFF2-40B4-BE49-F238E27FC236}">
                <a16:creationId xmlns:a16="http://schemas.microsoft.com/office/drawing/2014/main" id="{42E20E51-9F1F-459B-B025-9A2AB2D40EB4}"/>
              </a:ext>
            </a:extLst>
          </p:cNvPr>
          <p:cNvPicPr>
            <a:picLocks noChangeAspect="1"/>
          </p:cNvPicPr>
          <p:nvPr/>
        </p:nvPicPr>
        <p:blipFill>
          <a:blip r:embed="rId2"/>
          <a:stretch>
            <a:fillRect/>
          </a:stretch>
        </p:blipFill>
        <p:spPr>
          <a:xfrm>
            <a:off x="1395412" y="3495929"/>
            <a:ext cx="9401175" cy="2533650"/>
          </a:xfrm>
          <a:prstGeom prst="rect">
            <a:avLst/>
          </a:prstGeom>
        </p:spPr>
      </p:pic>
    </p:spTree>
    <p:extLst>
      <p:ext uri="{BB962C8B-B14F-4D97-AF65-F5344CB8AC3E}">
        <p14:creationId xmlns:p14="http://schemas.microsoft.com/office/powerpoint/2010/main" val="4282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D90ECED2-F9E7-424F-A382-C044FAD8BA6A}"/>
              </a:ext>
            </a:extLst>
          </p:cNvPr>
          <p:cNvSpPr>
            <a:spLocks noGrp="1"/>
          </p:cNvSpPr>
          <p:nvPr>
            <p:ph idx="1"/>
          </p:nvPr>
        </p:nvSpPr>
        <p:spPr>
          <a:xfrm>
            <a:off x="1341120" y="1031966"/>
            <a:ext cx="9509760" cy="4997613"/>
          </a:xfrm>
        </p:spPr>
        <p:txBody>
          <a:bodyPr/>
          <a:lstStyle/>
          <a:p>
            <a:r>
              <a:rPr lang="es-ES" dirty="0"/>
              <a:t>Servidor básico con Express + EJS </a:t>
            </a:r>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61</a:t>
            </a:fld>
            <a:endParaRPr lang="es-ES"/>
          </a:p>
        </p:txBody>
      </p:sp>
      <p:pic>
        <p:nvPicPr>
          <p:cNvPr id="7" name="Imagen 6">
            <a:extLst>
              <a:ext uri="{FF2B5EF4-FFF2-40B4-BE49-F238E27FC236}">
                <a16:creationId xmlns:a16="http://schemas.microsoft.com/office/drawing/2014/main" id="{91795724-3300-4F35-94F2-BCA66AACBE1C}"/>
              </a:ext>
            </a:extLst>
          </p:cNvPr>
          <p:cNvPicPr>
            <a:picLocks noChangeAspect="1"/>
          </p:cNvPicPr>
          <p:nvPr/>
        </p:nvPicPr>
        <p:blipFill>
          <a:blip r:embed="rId2"/>
          <a:stretch>
            <a:fillRect/>
          </a:stretch>
        </p:blipFill>
        <p:spPr>
          <a:xfrm>
            <a:off x="1076325" y="1489663"/>
            <a:ext cx="10039350" cy="5362575"/>
          </a:xfrm>
          <a:prstGeom prst="rect">
            <a:avLst/>
          </a:prstGeom>
        </p:spPr>
      </p:pic>
    </p:spTree>
    <p:extLst>
      <p:ext uri="{BB962C8B-B14F-4D97-AF65-F5344CB8AC3E}">
        <p14:creationId xmlns:p14="http://schemas.microsoft.com/office/powerpoint/2010/main" val="96209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D90ECED2-F9E7-424F-A382-C044FAD8BA6A}"/>
              </a:ext>
            </a:extLst>
          </p:cNvPr>
          <p:cNvSpPr>
            <a:spLocks noGrp="1"/>
          </p:cNvSpPr>
          <p:nvPr>
            <p:ph idx="1"/>
          </p:nvPr>
        </p:nvSpPr>
        <p:spPr/>
        <p:txBody>
          <a:bodyPr/>
          <a:lstStyle/>
          <a:p>
            <a:r>
              <a:rPr lang="es-ES" dirty="0"/>
              <a:t>&lt;%=…%&gt;</a:t>
            </a:r>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62</a:t>
            </a:fld>
            <a:endParaRPr lang="es-ES"/>
          </a:p>
        </p:txBody>
      </p:sp>
      <p:pic>
        <p:nvPicPr>
          <p:cNvPr id="8" name="Imagen 7">
            <a:extLst>
              <a:ext uri="{FF2B5EF4-FFF2-40B4-BE49-F238E27FC236}">
                <a16:creationId xmlns:a16="http://schemas.microsoft.com/office/drawing/2014/main" id="{B95AC96F-DAAB-4CE4-9714-3841DD57B857}"/>
              </a:ext>
            </a:extLst>
          </p:cNvPr>
          <p:cNvPicPr>
            <a:picLocks noChangeAspect="1"/>
          </p:cNvPicPr>
          <p:nvPr/>
        </p:nvPicPr>
        <p:blipFill>
          <a:blip r:embed="rId2"/>
          <a:stretch>
            <a:fillRect/>
          </a:stretch>
        </p:blipFill>
        <p:spPr>
          <a:xfrm>
            <a:off x="2313615" y="2025801"/>
            <a:ext cx="7727030" cy="4832199"/>
          </a:xfrm>
          <a:prstGeom prst="rect">
            <a:avLst/>
          </a:prstGeom>
        </p:spPr>
      </p:pic>
    </p:spTree>
    <p:extLst>
      <p:ext uri="{BB962C8B-B14F-4D97-AF65-F5344CB8AC3E}">
        <p14:creationId xmlns:p14="http://schemas.microsoft.com/office/powerpoint/2010/main" val="160068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D90ECED2-F9E7-424F-A382-C044FAD8BA6A}"/>
              </a:ext>
            </a:extLst>
          </p:cNvPr>
          <p:cNvSpPr>
            <a:spLocks noGrp="1"/>
          </p:cNvSpPr>
          <p:nvPr>
            <p:ph idx="1"/>
          </p:nvPr>
        </p:nvSpPr>
        <p:spPr/>
        <p:txBody>
          <a:bodyPr/>
          <a:lstStyle/>
          <a:p>
            <a:r>
              <a:rPr lang="es-ES" dirty="0"/>
              <a:t>&lt;%=…%&gt;</a:t>
            </a:r>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63</a:t>
            </a:fld>
            <a:endParaRPr lang="es-ES"/>
          </a:p>
        </p:txBody>
      </p:sp>
      <p:pic>
        <p:nvPicPr>
          <p:cNvPr id="7" name="Imagen 6">
            <a:extLst>
              <a:ext uri="{FF2B5EF4-FFF2-40B4-BE49-F238E27FC236}">
                <a16:creationId xmlns:a16="http://schemas.microsoft.com/office/drawing/2014/main" id="{04C48B1A-565F-48AF-A2FE-23422DA93D6E}"/>
              </a:ext>
            </a:extLst>
          </p:cNvPr>
          <p:cNvPicPr>
            <a:picLocks noChangeAspect="1"/>
          </p:cNvPicPr>
          <p:nvPr/>
        </p:nvPicPr>
        <p:blipFill>
          <a:blip r:embed="rId2"/>
          <a:stretch>
            <a:fillRect/>
          </a:stretch>
        </p:blipFill>
        <p:spPr>
          <a:xfrm>
            <a:off x="2342146" y="1819031"/>
            <a:ext cx="8016541" cy="5038969"/>
          </a:xfrm>
          <a:prstGeom prst="rect">
            <a:avLst/>
          </a:prstGeom>
        </p:spPr>
      </p:pic>
    </p:spTree>
    <p:extLst>
      <p:ext uri="{BB962C8B-B14F-4D97-AF65-F5344CB8AC3E}">
        <p14:creationId xmlns:p14="http://schemas.microsoft.com/office/powerpoint/2010/main" val="41520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D90ECED2-F9E7-424F-A382-C044FAD8BA6A}"/>
              </a:ext>
            </a:extLst>
          </p:cNvPr>
          <p:cNvSpPr>
            <a:spLocks noGrp="1"/>
          </p:cNvSpPr>
          <p:nvPr>
            <p:ph idx="1"/>
          </p:nvPr>
        </p:nvSpPr>
        <p:spPr/>
        <p:txBody>
          <a:bodyPr/>
          <a:lstStyle/>
          <a:p>
            <a:r>
              <a:rPr lang="es-ES" dirty="0"/>
              <a:t>&lt;%=…%&gt;</a:t>
            </a:r>
          </a:p>
          <a:p>
            <a:endParaRPr lang="es-ES" dirty="0"/>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64</a:t>
            </a:fld>
            <a:endParaRPr lang="es-ES"/>
          </a:p>
        </p:txBody>
      </p:sp>
      <p:pic>
        <p:nvPicPr>
          <p:cNvPr id="7" name="Imagen 6">
            <a:extLst>
              <a:ext uri="{FF2B5EF4-FFF2-40B4-BE49-F238E27FC236}">
                <a16:creationId xmlns:a16="http://schemas.microsoft.com/office/drawing/2014/main" id="{5A7C06D9-794B-4B3D-B486-EF38B0018D4B}"/>
              </a:ext>
            </a:extLst>
          </p:cNvPr>
          <p:cNvPicPr>
            <a:picLocks noChangeAspect="1"/>
          </p:cNvPicPr>
          <p:nvPr/>
        </p:nvPicPr>
        <p:blipFill>
          <a:blip r:embed="rId2"/>
          <a:stretch>
            <a:fillRect/>
          </a:stretch>
        </p:blipFill>
        <p:spPr>
          <a:xfrm>
            <a:off x="2151354" y="1810148"/>
            <a:ext cx="7974367" cy="5047852"/>
          </a:xfrm>
          <a:prstGeom prst="rect">
            <a:avLst/>
          </a:prstGeom>
        </p:spPr>
      </p:pic>
    </p:spTree>
    <p:extLst>
      <p:ext uri="{BB962C8B-B14F-4D97-AF65-F5344CB8AC3E}">
        <p14:creationId xmlns:p14="http://schemas.microsoft.com/office/powerpoint/2010/main" val="358375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65</a:t>
            </a:fld>
            <a:endParaRPr lang="es-ES"/>
          </a:p>
        </p:txBody>
      </p:sp>
      <p:sp>
        <p:nvSpPr>
          <p:cNvPr id="8" name="Marcador de contenido 7">
            <a:extLst>
              <a:ext uri="{FF2B5EF4-FFF2-40B4-BE49-F238E27FC236}">
                <a16:creationId xmlns:a16="http://schemas.microsoft.com/office/drawing/2014/main" id="{362438C7-9583-45A4-9739-188DD7E21CDB}"/>
              </a:ext>
            </a:extLst>
          </p:cNvPr>
          <p:cNvSpPr>
            <a:spLocks noGrp="1"/>
          </p:cNvSpPr>
          <p:nvPr>
            <p:ph idx="1"/>
          </p:nvPr>
        </p:nvSpPr>
        <p:spPr/>
        <p:txBody>
          <a:bodyPr/>
          <a:lstStyle/>
          <a:p>
            <a:r>
              <a:rPr lang="es-ES" dirty="0"/>
              <a:t>&lt;%=…%&gt;</a:t>
            </a:r>
          </a:p>
          <a:p>
            <a:endParaRPr lang="es-ES" dirty="0"/>
          </a:p>
        </p:txBody>
      </p:sp>
      <p:pic>
        <p:nvPicPr>
          <p:cNvPr id="9" name="Marcador de contenido 6">
            <a:extLst>
              <a:ext uri="{FF2B5EF4-FFF2-40B4-BE49-F238E27FC236}">
                <a16:creationId xmlns:a16="http://schemas.microsoft.com/office/drawing/2014/main" id="{F99BF610-58C8-4B26-9AC7-FD65CB7EF87E}"/>
              </a:ext>
            </a:extLst>
          </p:cNvPr>
          <p:cNvPicPr>
            <a:picLocks noChangeAspect="1"/>
          </p:cNvPicPr>
          <p:nvPr/>
        </p:nvPicPr>
        <p:blipFill>
          <a:blip r:embed="rId2"/>
          <a:stretch>
            <a:fillRect/>
          </a:stretch>
        </p:blipFill>
        <p:spPr>
          <a:xfrm>
            <a:off x="2401614" y="2050241"/>
            <a:ext cx="7388771" cy="4683125"/>
          </a:xfrm>
          <a:prstGeom prst="rect">
            <a:avLst/>
          </a:prstGeom>
        </p:spPr>
      </p:pic>
    </p:spTree>
    <p:extLst>
      <p:ext uri="{BB962C8B-B14F-4D97-AF65-F5344CB8AC3E}">
        <p14:creationId xmlns:p14="http://schemas.microsoft.com/office/powerpoint/2010/main" val="383339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BFF73-AE30-4DB1-9088-8290F8DFF3B6}"/>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D90ECED2-F9E7-424F-A382-C044FAD8BA6A}"/>
              </a:ext>
            </a:extLst>
          </p:cNvPr>
          <p:cNvSpPr>
            <a:spLocks noGrp="1"/>
          </p:cNvSpPr>
          <p:nvPr>
            <p:ph idx="1"/>
          </p:nvPr>
        </p:nvSpPr>
        <p:spPr/>
        <p:txBody>
          <a:bodyPr/>
          <a:lstStyle/>
          <a:p>
            <a:r>
              <a:rPr lang="es-ES" dirty="0"/>
              <a:t>&lt;%=…%&gt;</a:t>
            </a:r>
          </a:p>
          <a:p>
            <a:endParaRPr lang="es-ES" dirty="0"/>
          </a:p>
        </p:txBody>
      </p:sp>
      <p:sp>
        <p:nvSpPr>
          <p:cNvPr id="4" name="Marcador de pie de página 3">
            <a:extLst>
              <a:ext uri="{FF2B5EF4-FFF2-40B4-BE49-F238E27FC236}">
                <a16:creationId xmlns:a16="http://schemas.microsoft.com/office/drawing/2014/main" id="{84925ADA-9333-4C0F-B676-21D40FB36CD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FF0E8E79-ABE6-4233-83EA-CAE738A5BF7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59A8E230-D133-4878-BC99-8C7C184BAC16}"/>
              </a:ext>
            </a:extLst>
          </p:cNvPr>
          <p:cNvSpPr>
            <a:spLocks noGrp="1"/>
          </p:cNvSpPr>
          <p:nvPr>
            <p:ph type="sldNum" sz="quarter" idx="12"/>
          </p:nvPr>
        </p:nvSpPr>
        <p:spPr/>
        <p:txBody>
          <a:bodyPr/>
          <a:lstStyle/>
          <a:p>
            <a:fld id="{E4253A2E-9865-4013-9D0B-AE4969F4ED8F}" type="slidenum">
              <a:rPr lang="es-ES" smtClean="0"/>
              <a:t>66</a:t>
            </a:fld>
            <a:endParaRPr lang="es-ES"/>
          </a:p>
        </p:txBody>
      </p:sp>
      <p:pic>
        <p:nvPicPr>
          <p:cNvPr id="7" name="Imagen 6">
            <a:extLst>
              <a:ext uri="{FF2B5EF4-FFF2-40B4-BE49-F238E27FC236}">
                <a16:creationId xmlns:a16="http://schemas.microsoft.com/office/drawing/2014/main" id="{B6120B74-E8E8-46A3-8D06-E7EAA835E041}"/>
              </a:ext>
            </a:extLst>
          </p:cNvPr>
          <p:cNvPicPr>
            <a:picLocks noChangeAspect="1"/>
          </p:cNvPicPr>
          <p:nvPr/>
        </p:nvPicPr>
        <p:blipFill>
          <a:blip r:embed="rId2"/>
          <a:stretch>
            <a:fillRect/>
          </a:stretch>
        </p:blipFill>
        <p:spPr>
          <a:xfrm>
            <a:off x="2331139" y="2027339"/>
            <a:ext cx="7529721" cy="4830661"/>
          </a:xfrm>
          <a:prstGeom prst="rect">
            <a:avLst/>
          </a:prstGeom>
        </p:spPr>
      </p:pic>
    </p:spTree>
    <p:extLst>
      <p:ext uri="{BB962C8B-B14F-4D97-AF65-F5344CB8AC3E}">
        <p14:creationId xmlns:p14="http://schemas.microsoft.com/office/powerpoint/2010/main" val="171701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4. EJS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&lt;%=…%&gt;</a:t>
            </a:r>
          </a:p>
          <a:p>
            <a:endParaRPr lang="es-ES" dirty="0"/>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67</a:t>
            </a:fld>
            <a:endParaRPr lang="es-ES"/>
          </a:p>
        </p:txBody>
      </p:sp>
      <p:pic>
        <p:nvPicPr>
          <p:cNvPr id="7" name="Imagen 6">
            <a:extLst>
              <a:ext uri="{FF2B5EF4-FFF2-40B4-BE49-F238E27FC236}">
                <a16:creationId xmlns:a16="http://schemas.microsoft.com/office/drawing/2014/main" id="{496E23D5-F091-4669-AB7C-F3BFA87FA620}"/>
              </a:ext>
            </a:extLst>
          </p:cNvPr>
          <p:cNvPicPr>
            <a:picLocks noChangeAspect="1"/>
          </p:cNvPicPr>
          <p:nvPr/>
        </p:nvPicPr>
        <p:blipFill>
          <a:blip r:embed="rId2"/>
          <a:stretch>
            <a:fillRect/>
          </a:stretch>
        </p:blipFill>
        <p:spPr>
          <a:xfrm>
            <a:off x="2355933" y="1926943"/>
            <a:ext cx="7854866" cy="4925295"/>
          </a:xfrm>
          <a:prstGeom prst="rect">
            <a:avLst/>
          </a:prstGeom>
        </p:spPr>
      </p:pic>
    </p:spTree>
    <p:extLst>
      <p:ext uri="{BB962C8B-B14F-4D97-AF65-F5344CB8AC3E}">
        <p14:creationId xmlns:p14="http://schemas.microsoft.com/office/powerpoint/2010/main" val="264322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t>Aspectos avanzados</a:t>
            </a:r>
          </a:p>
          <a:p>
            <a:pPr marL="560070" indent="-514350">
              <a:buFont typeface="+mj-lt"/>
              <a:buAutoNum type="arabicPeriod"/>
            </a:pPr>
            <a:r>
              <a:rPr lang="es-ES" dirty="0">
                <a:solidFill>
                  <a:schemeClr val="bg2"/>
                </a:solidFill>
              </a:rPr>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hlinkClick r:id="rId2"/>
              </a:rPr>
            </a:br>
            <a:endParaRPr lang="es-ES" dirty="0"/>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68</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27653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Patrones habituales</a:t>
            </a:r>
          </a:p>
          <a:p>
            <a:pPr lvl="1"/>
            <a:r>
              <a:rPr lang="es-ES" dirty="0"/>
              <a:t>Control de acceso</a:t>
            </a:r>
          </a:p>
          <a:p>
            <a:pPr lvl="1"/>
            <a:r>
              <a:rPr lang="es-ES" dirty="0"/>
              <a:t>Disposición de rutas</a:t>
            </a:r>
          </a:p>
          <a:p>
            <a:pPr lvl="1"/>
            <a:r>
              <a:rPr lang="es-ES" dirty="0"/>
              <a:t>Esquema típico de una aplicación</a:t>
            </a:r>
          </a:p>
          <a:p>
            <a:pPr lvl="1"/>
            <a:r>
              <a:rPr lang="es-ES" dirty="0"/>
              <a:t>Modelo compartido</a:t>
            </a:r>
          </a:p>
          <a:p>
            <a:endParaRPr lang="es-ES" dirty="0"/>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69</a:t>
            </a:fld>
            <a:endParaRPr lang="es-ES"/>
          </a:p>
        </p:txBody>
      </p:sp>
    </p:spTree>
    <p:extLst>
      <p:ext uri="{BB962C8B-B14F-4D97-AF65-F5344CB8AC3E}">
        <p14:creationId xmlns:p14="http://schemas.microsoft.com/office/powerpoint/2010/main" val="277303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2E94BA-D9E0-42D1-B48A-FB0931623680}"/>
              </a:ext>
            </a:extLst>
          </p:cNvPr>
          <p:cNvSpPr>
            <a:spLocks noGrp="1"/>
          </p:cNvSpPr>
          <p:nvPr>
            <p:ph type="title"/>
          </p:nvPr>
        </p:nvSpPr>
        <p:spPr/>
        <p:txBody>
          <a:bodyPr>
            <a:normAutofit/>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96EAA31F-0ED4-422B-BEC7-6D35ACD7FF6C}"/>
              </a:ext>
            </a:extLst>
          </p:cNvPr>
          <p:cNvSpPr>
            <a:spLocks noGrp="1"/>
          </p:cNvSpPr>
          <p:nvPr>
            <p:ph idx="1"/>
          </p:nvPr>
        </p:nvSpPr>
        <p:spPr>
          <a:xfrm>
            <a:off x="1341120" y="1345474"/>
            <a:ext cx="9509760" cy="5269020"/>
          </a:xfrm>
        </p:spPr>
        <p:txBody>
          <a:bodyPr>
            <a:normAutofit fontScale="85000" lnSpcReduction="20000"/>
          </a:bodyPr>
          <a:lstStyle/>
          <a:p>
            <a:r>
              <a:rPr lang="es-ES" dirty="0"/>
              <a:t>Node.js es un entorno de ejecución para JavaScript construido con el motor V8 de Chrome</a:t>
            </a:r>
          </a:p>
          <a:p>
            <a:r>
              <a:rPr lang="es-ES" dirty="0"/>
              <a:t>Sobre Node.js podemos crear APIS de forma fácil a través de librerías o </a:t>
            </a:r>
            <a:r>
              <a:rPr lang="es-ES" dirty="0" err="1"/>
              <a:t>frameworks</a:t>
            </a:r>
            <a:r>
              <a:rPr lang="es-ES" dirty="0"/>
              <a:t>, en este caso vamos a tocar Express.js</a:t>
            </a:r>
          </a:p>
          <a:p>
            <a:r>
              <a:rPr lang="es-ES" dirty="0"/>
              <a:t>Node.js tiene particularidades en cuanto a su comportamiento, antes de empezar a desarrollar es mejor entender cómo funciona su </a:t>
            </a:r>
            <a:r>
              <a:rPr lang="es-ES" dirty="0" err="1"/>
              <a:t>core</a:t>
            </a:r>
            <a:r>
              <a:rPr lang="es-ES" dirty="0"/>
              <a:t> y el </a:t>
            </a:r>
            <a:r>
              <a:rPr lang="es-ES" dirty="0" err="1"/>
              <a:t>event</a:t>
            </a:r>
            <a:r>
              <a:rPr lang="es-ES" dirty="0"/>
              <a:t> </a:t>
            </a:r>
            <a:r>
              <a:rPr lang="es-ES" dirty="0" err="1"/>
              <a:t>loop</a:t>
            </a:r>
            <a:r>
              <a:rPr lang="es-ES" dirty="0"/>
              <a:t>, puedes ir a una articulo que he publicado hace unos meses para ir entendiendo sobre este tema.</a:t>
            </a:r>
          </a:p>
          <a:p>
            <a:r>
              <a:rPr lang="es-ES" dirty="0"/>
              <a:t>Teniendo en cuenta las cosas que debemos evitar para bloquear el </a:t>
            </a:r>
            <a:r>
              <a:rPr lang="es-ES" dirty="0" err="1"/>
              <a:t>event</a:t>
            </a:r>
            <a:r>
              <a:rPr lang="es-ES" dirty="0"/>
              <a:t> </a:t>
            </a:r>
            <a:r>
              <a:rPr lang="es-ES" dirty="0" err="1"/>
              <a:t>loop</a:t>
            </a:r>
            <a:r>
              <a:rPr lang="es-ES" dirty="0"/>
              <a:t> y el concepto de procesos asíncronos podemos empezar:</a:t>
            </a:r>
          </a:p>
          <a:p>
            <a:r>
              <a:rPr lang="es-ES" dirty="0"/>
              <a:t>Instalamos Node.js en nuestra máquina y luego ejecutar en consola el siguiente comando: </a:t>
            </a:r>
            <a:r>
              <a:rPr lang="es-ES" dirty="0" err="1"/>
              <a:t>npm</a:t>
            </a:r>
            <a:r>
              <a:rPr lang="es-ES" dirty="0"/>
              <a:t> </a:t>
            </a:r>
            <a:r>
              <a:rPr lang="es-ES" dirty="0" err="1"/>
              <a:t>init</a:t>
            </a:r>
            <a:endParaRPr lang="es-ES" dirty="0"/>
          </a:p>
          <a:p>
            <a:r>
              <a:rPr lang="es-ES" dirty="0"/>
              <a:t>Con </a:t>
            </a:r>
            <a:r>
              <a:rPr lang="es-ES" dirty="0" err="1"/>
              <a:t>npm</a:t>
            </a:r>
            <a:r>
              <a:rPr lang="es-ES" dirty="0"/>
              <a:t> </a:t>
            </a:r>
            <a:r>
              <a:rPr lang="es-ES" dirty="0" err="1"/>
              <a:t>init</a:t>
            </a:r>
            <a:r>
              <a:rPr lang="es-ES" dirty="0"/>
              <a:t> creamos el </a:t>
            </a:r>
            <a:r>
              <a:rPr lang="es-ES" dirty="0" err="1"/>
              <a:t>package.json</a:t>
            </a:r>
            <a:r>
              <a:rPr lang="es-ES" dirty="0"/>
              <a:t> e integramos los siguientes paquetes:</a:t>
            </a:r>
          </a:p>
          <a:p>
            <a:pPr marL="45720" indent="0">
              <a:buNone/>
            </a:pPr>
            <a:endParaRPr lang="es-ES" b="1" dirty="0"/>
          </a:p>
        </p:txBody>
      </p:sp>
      <p:sp>
        <p:nvSpPr>
          <p:cNvPr id="4" name="Marcador de pie de página 3">
            <a:extLst>
              <a:ext uri="{FF2B5EF4-FFF2-40B4-BE49-F238E27FC236}">
                <a16:creationId xmlns:a16="http://schemas.microsoft.com/office/drawing/2014/main" id="{928A5736-082E-403A-8C4B-E747CB866A9A}"/>
              </a:ext>
            </a:extLst>
          </p:cNvPr>
          <p:cNvSpPr>
            <a:spLocks noGrp="1"/>
          </p:cNvSpPr>
          <p:nvPr>
            <p:ph type="ftr" sz="quarter" idx="11"/>
          </p:nvPr>
        </p:nvSpPr>
        <p:spPr/>
        <p:txBody>
          <a:bodyPr/>
          <a:lstStyle/>
          <a:p>
            <a:r>
              <a:rPr lang="es-ES"/>
              <a:t>Acceso a Datos. Tema 11. NodeJS y MongoDB</a:t>
            </a:r>
            <a:endParaRPr lang="es-ES" dirty="0"/>
          </a:p>
        </p:txBody>
      </p:sp>
      <p:sp>
        <p:nvSpPr>
          <p:cNvPr id="5" name="Marcador de número de diapositiva 4">
            <a:extLst>
              <a:ext uri="{FF2B5EF4-FFF2-40B4-BE49-F238E27FC236}">
                <a16:creationId xmlns:a16="http://schemas.microsoft.com/office/drawing/2014/main" id="{090747EF-9D16-4498-BA8D-6312DA526D31}"/>
              </a:ext>
            </a:extLst>
          </p:cNvPr>
          <p:cNvSpPr>
            <a:spLocks noGrp="1"/>
          </p:cNvSpPr>
          <p:nvPr>
            <p:ph type="sldNum" sz="quarter" idx="12"/>
          </p:nvPr>
        </p:nvSpPr>
        <p:spPr/>
        <p:txBody>
          <a:bodyPr/>
          <a:lstStyle/>
          <a:p>
            <a:fld id="{E4253A2E-9865-4013-9D0B-AE4969F4ED8F}" type="slidenum">
              <a:rPr lang="es-ES" smtClean="0"/>
              <a:t>7</a:t>
            </a:fld>
            <a:endParaRPr lang="es-ES"/>
          </a:p>
        </p:txBody>
      </p:sp>
      <p:sp>
        <p:nvSpPr>
          <p:cNvPr id="7" name="Marcador de fecha 6">
            <a:extLst>
              <a:ext uri="{FF2B5EF4-FFF2-40B4-BE49-F238E27FC236}">
                <a16:creationId xmlns:a16="http://schemas.microsoft.com/office/drawing/2014/main" id="{0CD83860-53F8-42AE-9B4C-536CA4BCE674}"/>
              </a:ext>
            </a:extLst>
          </p:cNvPr>
          <p:cNvSpPr>
            <a:spLocks noGrp="1"/>
          </p:cNvSpPr>
          <p:nvPr>
            <p:ph type="dt" sz="half" idx="10"/>
          </p:nvPr>
        </p:nvSpPr>
        <p:spPr/>
        <p:txBody>
          <a:bodyPr/>
          <a:lstStyle/>
          <a:p>
            <a:fld id="{E5093092-5B78-45AA-843C-BFE3B57E605E}" type="datetime1">
              <a:rPr lang="es-ES" smtClean="0"/>
              <a:t>26/07/2021</a:t>
            </a:fld>
            <a:endParaRPr lang="es-ES"/>
          </a:p>
        </p:txBody>
      </p:sp>
    </p:spTree>
    <p:extLst>
      <p:ext uri="{BB962C8B-B14F-4D97-AF65-F5344CB8AC3E}">
        <p14:creationId xmlns:p14="http://schemas.microsoft.com/office/powerpoint/2010/main" val="427069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Control de acceso con clave</a:t>
            </a:r>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70</a:t>
            </a:fld>
            <a:endParaRPr lang="es-ES"/>
          </a:p>
        </p:txBody>
      </p:sp>
      <p:pic>
        <p:nvPicPr>
          <p:cNvPr id="7" name="Imagen 6">
            <a:extLst>
              <a:ext uri="{FF2B5EF4-FFF2-40B4-BE49-F238E27FC236}">
                <a16:creationId xmlns:a16="http://schemas.microsoft.com/office/drawing/2014/main" id="{BCE9598A-8A62-45E3-BD51-C9198F03EE98}"/>
              </a:ext>
            </a:extLst>
          </p:cNvPr>
          <p:cNvPicPr>
            <a:picLocks noChangeAspect="1"/>
          </p:cNvPicPr>
          <p:nvPr/>
        </p:nvPicPr>
        <p:blipFill>
          <a:blip r:embed="rId2"/>
          <a:stretch>
            <a:fillRect/>
          </a:stretch>
        </p:blipFill>
        <p:spPr>
          <a:xfrm>
            <a:off x="2399193" y="1992599"/>
            <a:ext cx="7726529" cy="4859639"/>
          </a:xfrm>
          <a:prstGeom prst="rect">
            <a:avLst/>
          </a:prstGeom>
        </p:spPr>
      </p:pic>
    </p:spTree>
    <p:extLst>
      <p:ext uri="{BB962C8B-B14F-4D97-AF65-F5344CB8AC3E}">
        <p14:creationId xmlns:p14="http://schemas.microsoft.com/office/powerpoint/2010/main" val="122864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Control de acceso (con sesiones)</a:t>
            </a:r>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71</a:t>
            </a:fld>
            <a:endParaRPr lang="es-ES"/>
          </a:p>
        </p:txBody>
      </p:sp>
      <p:pic>
        <p:nvPicPr>
          <p:cNvPr id="7" name="Imagen 6">
            <a:extLst>
              <a:ext uri="{FF2B5EF4-FFF2-40B4-BE49-F238E27FC236}">
                <a16:creationId xmlns:a16="http://schemas.microsoft.com/office/drawing/2014/main" id="{DAA49B95-BEF8-4DAB-AE28-5DEE8A7DB665}"/>
              </a:ext>
            </a:extLst>
          </p:cNvPr>
          <p:cNvPicPr>
            <a:picLocks noChangeAspect="1"/>
          </p:cNvPicPr>
          <p:nvPr/>
        </p:nvPicPr>
        <p:blipFill>
          <a:blip r:embed="rId2"/>
          <a:stretch>
            <a:fillRect/>
          </a:stretch>
        </p:blipFill>
        <p:spPr>
          <a:xfrm>
            <a:off x="2208442" y="1849571"/>
            <a:ext cx="7917280" cy="5078867"/>
          </a:xfrm>
          <a:prstGeom prst="rect">
            <a:avLst/>
          </a:prstGeom>
        </p:spPr>
      </p:pic>
    </p:spTree>
    <p:extLst>
      <p:ext uri="{BB962C8B-B14F-4D97-AF65-F5344CB8AC3E}">
        <p14:creationId xmlns:p14="http://schemas.microsoft.com/office/powerpoint/2010/main" val="240238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Disposición de rutas</a:t>
            </a:r>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72</a:t>
            </a:fld>
            <a:endParaRPr lang="es-ES"/>
          </a:p>
        </p:txBody>
      </p:sp>
      <p:pic>
        <p:nvPicPr>
          <p:cNvPr id="7" name="Imagen 6">
            <a:extLst>
              <a:ext uri="{FF2B5EF4-FFF2-40B4-BE49-F238E27FC236}">
                <a16:creationId xmlns:a16="http://schemas.microsoft.com/office/drawing/2014/main" id="{8836757D-5EEB-44F4-82B6-18F2526D2547}"/>
              </a:ext>
            </a:extLst>
          </p:cNvPr>
          <p:cNvPicPr>
            <a:picLocks noChangeAspect="1"/>
          </p:cNvPicPr>
          <p:nvPr/>
        </p:nvPicPr>
        <p:blipFill>
          <a:blip r:embed="rId2"/>
          <a:stretch>
            <a:fillRect/>
          </a:stretch>
        </p:blipFill>
        <p:spPr>
          <a:xfrm>
            <a:off x="2227698" y="1933579"/>
            <a:ext cx="7812947" cy="4799787"/>
          </a:xfrm>
          <a:prstGeom prst="rect">
            <a:avLst/>
          </a:prstGeom>
        </p:spPr>
      </p:pic>
    </p:spTree>
    <p:extLst>
      <p:ext uri="{BB962C8B-B14F-4D97-AF65-F5344CB8AC3E}">
        <p14:creationId xmlns:p14="http://schemas.microsoft.com/office/powerpoint/2010/main" val="88499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Modelo compartido</a:t>
            </a:r>
          </a:p>
          <a:p>
            <a:endParaRPr lang="es-ES" dirty="0"/>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73</a:t>
            </a:fld>
            <a:endParaRPr lang="es-ES"/>
          </a:p>
        </p:txBody>
      </p:sp>
      <p:pic>
        <p:nvPicPr>
          <p:cNvPr id="7" name="Imagen 6">
            <a:extLst>
              <a:ext uri="{FF2B5EF4-FFF2-40B4-BE49-F238E27FC236}">
                <a16:creationId xmlns:a16="http://schemas.microsoft.com/office/drawing/2014/main" id="{8003798C-8C4A-4135-AF12-BBE0739773C9}"/>
              </a:ext>
            </a:extLst>
          </p:cNvPr>
          <p:cNvPicPr>
            <a:picLocks noChangeAspect="1"/>
          </p:cNvPicPr>
          <p:nvPr/>
        </p:nvPicPr>
        <p:blipFill>
          <a:blip r:embed="rId2"/>
          <a:stretch>
            <a:fillRect/>
          </a:stretch>
        </p:blipFill>
        <p:spPr>
          <a:xfrm>
            <a:off x="2516124" y="1905099"/>
            <a:ext cx="7159752" cy="4709395"/>
          </a:xfrm>
          <a:prstGeom prst="rect">
            <a:avLst/>
          </a:prstGeom>
        </p:spPr>
      </p:pic>
    </p:spTree>
    <p:extLst>
      <p:ext uri="{BB962C8B-B14F-4D97-AF65-F5344CB8AC3E}">
        <p14:creationId xmlns:p14="http://schemas.microsoft.com/office/powerpoint/2010/main" val="121499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Modelo compartido</a:t>
            </a:r>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74</a:t>
            </a:fld>
            <a:endParaRPr lang="es-ES"/>
          </a:p>
        </p:txBody>
      </p:sp>
      <p:pic>
        <p:nvPicPr>
          <p:cNvPr id="7" name="Imagen 6">
            <a:extLst>
              <a:ext uri="{FF2B5EF4-FFF2-40B4-BE49-F238E27FC236}">
                <a16:creationId xmlns:a16="http://schemas.microsoft.com/office/drawing/2014/main" id="{BDB5C36A-E93E-4868-AD17-9BC49245466D}"/>
              </a:ext>
            </a:extLst>
          </p:cNvPr>
          <p:cNvPicPr>
            <a:picLocks noChangeAspect="1"/>
          </p:cNvPicPr>
          <p:nvPr/>
        </p:nvPicPr>
        <p:blipFill>
          <a:blip r:embed="rId2"/>
          <a:stretch>
            <a:fillRect/>
          </a:stretch>
        </p:blipFill>
        <p:spPr>
          <a:xfrm>
            <a:off x="2679157" y="1821346"/>
            <a:ext cx="6833686" cy="4885390"/>
          </a:xfrm>
          <a:prstGeom prst="rect">
            <a:avLst/>
          </a:prstGeom>
        </p:spPr>
      </p:pic>
    </p:spTree>
    <p:extLst>
      <p:ext uri="{BB962C8B-B14F-4D97-AF65-F5344CB8AC3E}">
        <p14:creationId xmlns:p14="http://schemas.microsoft.com/office/powerpoint/2010/main" val="347919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6445-9561-4AA6-A404-2B7DFC7B0D3B}"/>
              </a:ext>
            </a:extLst>
          </p:cNvPr>
          <p:cNvSpPr>
            <a:spLocks noGrp="1"/>
          </p:cNvSpPr>
          <p:nvPr>
            <p:ph type="title"/>
          </p:nvPr>
        </p:nvSpPr>
        <p:spPr/>
        <p:txBody>
          <a:bodyPr/>
          <a:lstStyle/>
          <a:p>
            <a:r>
              <a:rPr lang="es-ES" dirty="0"/>
              <a:t>5. Aspectos Avanzados</a:t>
            </a:r>
          </a:p>
        </p:txBody>
      </p:sp>
      <p:sp>
        <p:nvSpPr>
          <p:cNvPr id="3" name="Marcador de contenido 2">
            <a:extLst>
              <a:ext uri="{FF2B5EF4-FFF2-40B4-BE49-F238E27FC236}">
                <a16:creationId xmlns:a16="http://schemas.microsoft.com/office/drawing/2014/main" id="{A570818A-EDF4-44C4-9118-98A8C6DC0BA2}"/>
              </a:ext>
            </a:extLst>
          </p:cNvPr>
          <p:cNvSpPr>
            <a:spLocks noGrp="1"/>
          </p:cNvSpPr>
          <p:nvPr>
            <p:ph idx="1"/>
          </p:nvPr>
        </p:nvSpPr>
        <p:spPr/>
        <p:txBody>
          <a:bodyPr/>
          <a:lstStyle/>
          <a:p>
            <a:r>
              <a:rPr lang="es-ES" dirty="0"/>
              <a:t>Modelo compartido</a:t>
            </a:r>
          </a:p>
          <a:p>
            <a:endParaRPr lang="es-ES" dirty="0"/>
          </a:p>
        </p:txBody>
      </p:sp>
      <p:sp>
        <p:nvSpPr>
          <p:cNvPr id="4" name="Marcador de pie de página 3">
            <a:extLst>
              <a:ext uri="{FF2B5EF4-FFF2-40B4-BE49-F238E27FC236}">
                <a16:creationId xmlns:a16="http://schemas.microsoft.com/office/drawing/2014/main" id="{EA7528DA-9229-4D45-B480-36DD2A2029D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2F05EAAB-9B04-43BF-B43C-3F7F06853676}"/>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32D44C35-C2E4-44FB-8A85-D1DF72C5F497}"/>
              </a:ext>
            </a:extLst>
          </p:cNvPr>
          <p:cNvSpPr>
            <a:spLocks noGrp="1"/>
          </p:cNvSpPr>
          <p:nvPr>
            <p:ph type="sldNum" sz="quarter" idx="12"/>
          </p:nvPr>
        </p:nvSpPr>
        <p:spPr/>
        <p:txBody>
          <a:bodyPr/>
          <a:lstStyle/>
          <a:p>
            <a:fld id="{E4253A2E-9865-4013-9D0B-AE4969F4ED8F}" type="slidenum">
              <a:rPr lang="es-ES" smtClean="0"/>
              <a:t>75</a:t>
            </a:fld>
            <a:endParaRPr lang="es-ES"/>
          </a:p>
        </p:txBody>
      </p:sp>
      <p:pic>
        <p:nvPicPr>
          <p:cNvPr id="7" name="Imagen 6">
            <a:extLst>
              <a:ext uri="{FF2B5EF4-FFF2-40B4-BE49-F238E27FC236}">
                <a16:creationId xmlns:a16="http://schemas.microsoft.com/office/drawing/2014/main" id="{83E6673F-B779-4279-8A2B-D22DDA0DF23A}"/>
              </a:ext>
            </a:extLst>
          </p:cNvPr>
          <p:cNvPicPr>
            <a:picLocks noChangeAspect="1"/>
          </p:cNvPicPr>
          <p:nvPr/>
        </p:nvPicPr>
        <p:blipFill>
          <a:blip r:embed="rId2"/>
          <a:stretch>
            <a:fillRect/>
          </a:stretch>
        </p:blipFill>
        <p:spPr>
          <a:xfrm>
            <a:off x="3689684" y="1936780"/>
            <a:ext cx="5354804" cy="4453860"/>
          </a:xfrm>
          <a:prstGeom prst="rect">
            <a:avLst/>
          </a:prstGeom>
        </p:spPr>
      </p:pic>
    </p:spTree>
    <p:extLst>
      <p:ext uri="{BB962C8B-B14F-4D97-AF65-F5344CB8AC3E}">
        <p14:creationId xmlns:p14="http://schemas.microsoft.com/office/powerpoint/2010/main" val="230641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8B60D-0489-4029-943F-4D09ABE4FC7B}"/>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C0628507-A77A-4E81-BC6B-3412414ED667}"/>
              </a:ext>
            </a:extLst>
          </p:cNvPr>
          <p:cNvSpPr>
            <a:spLocks noGrp="1"/>
          </p:cNvSpPr>
          <p:nvPr>
            <p:ph idx="1"/>
          </p:nvPr>
        </p:nvSpPr>
        <p:spPr>
          <a:xfrm>
            <a:off x="1341120" y="1345474"/>
            <a:ext cx="9509760" cy="5269020"/>
          </a:xfrm>
        </p:spPr>
        <p:txBody>
          <a:bodyPr>
            <a:normAutofit fontScale="77500" lnSpcReduction="20000"/>
          </a:bodyPr>
          <a:lstStyle/>
          <a:p>
            <a:r>
              <a:rPr lang="es-ES" dirty="0">
                <a:solidFill>
                  <a:schemeClr val="bg2"/>
                </a:solidFill>
              </a:rPr>
              <a:t>Bibliografía</a:t>
            </a:r>
          </a:p>
          <a:p>
            <a:pPr marL="560070" indent="-514350">
              <a:buFont typeface="+mj-lt"/>
              <a:buAutoNum type="arabicPeriod"/>
            </a:pPr>
            <a:r>
              <a:rPr lang="es-ES" dirty="0" err="1">
                <a:solidFill>
                  <a:schemeClr val="bg2"/>
                </a:solidFill>
              </a:rPr>
              <a:t>NodeJS</a:t>
            </a:r>
            <a:endParaRPr lang="es-ES" dirty="0">
              <a:solidFill>
                <a:schemeClr val="bg2"/>
              </a:solidFill>
            </a:endParaRPr>
          </a:p>
          <a:p>
            <a:pPr marL="560070" indent="-514350">
              <a:buFont typeface="+mj-lt"/>
              <a:buAutoNum type="arabicPeriod"/>
            </a:pPr>
            <a:r>
              <a:rPr lang="es-ES" dirty="0">
                <a:solidFill>
                  <a:schemeClr val="bg2"/>
                </a:solidFill>
              </a:rPr>
              <a:t>Express</a:t>
            </a:r>
          </a:p>
          <a:p>
            <a:pPr marL="560070" indent="-514350">
              <a:buFont typeface="+mj-lt"/>
              <a:buAutoNum type="arabicPeriod"/>
            </a:pPr>
            <a:r>
              <a:rPr lang="es-ES" dirty="0">
                <a:solidFill>
                  <a:schemeClr val="bg2"/>
                </a:solidFill>
              </a:rPr>
              <a:t>Aprender Node.js, API con express.js y </a:t>
            </a:r>
            <a:r>
              <a:rPr lang="es-ES" dirty="0" err="1">
                <a:solidFill>
                  <a:schemeClr val="bg2"/>
                </a:solidFill>
              </a:rPr>
              <a:t>mongoDB</a:t>
            </a:r>
            <a:endParaRPr lang="es-ES" dirty="0">
              <a:solidFill>
                <a:schemeClr val="bg2"/>
              </a:solidFill>
            </a:endParaRPr>
          </a:p>
          <a:p>
            <a:pPr marL="560070" indent="-514350">
              <a:buFont typeface="+mj-lt"/>
              <a:buAutoNum type="arabicPeriod"/>
            </a:pPr>
            <a:r>
              <a:rPr lang="es-ES" dirty="0">
                <a:solidFill>
                  <a:schemeClr val="bg2"/>
                </a:solidFill>
              </a:rPr>
              <a:t>EJS</a:t>
            </a:r>
          </a:p>
          <a:p>
            <a:pPr marL="560070" indent="-514350">
              <a:buFont typeface="+mj-lt"/>
              <a:buAutoNum type="arabicPeriod"/>
            </a:pPr>
            <a:r>
              <a:rPr lang="es-ES" dirty="0">
                <a:solidFill>
                  <a:schemeClr val="bg2"/>
                </a:solidFill>
              </a:rPr>
              <a:t>Aspectos avanzados</a:t>
            </a:r>
          </a:p>
          <a:p>
            <a:pPr marL="560070" indent="-514350">
              <a:buFont typeface="+mj-lt"/>
              <a:buAutoNum type="arabicPeriod"/>
            </a:pPr>
            <a:r>
              <a:rPr lang="es-ES" dirty="0"/>
              <a:t>Sockets</a:t>
            </a:r>
          </a:p>
          <a:p>
            <a:pPr marL="560070" indent="-514350">
              <a:buFont typeface="+mj-lt"/>
              <a:buAutoNum type="arabicPeriod"/>
            </a:pPr>
            <a:r>
              <a:rPr lang="es-ES" dirty="0">
                <a:solidFill>
                  <a:schemeClr val="bg2"/>
                </a:solidFill>
              </a:rPr>
              <a:t>Email</a:t>
            </a:r>
          </a:p>
          <a:p>
            <a:pPr marL="560070" indent="-514350">
              <a:buFont typeface="+mj-lt"/>
              <a:buAutoNum type="arabicPeriod"/>
            </a:pPr>
            <a:r>
              <a:rPr lang="es-ES" dirty="0">
                <a:solidFill>
                  <a:schemeClr val="bg2"/>
                </a:solidFill>
              </a:rPr>
              <a:t>Subir archivos</a:t>
            </a:r>
          </a:p>
          <a:p>
            <a:pPr marL="560070" indent="-514350">
              <a:buFont typeface="+mj-lt"/>
              <a:buAutoNum type="arabicPeriod"/>
            </a:pPr>
            <a:r>
              <a:rPr lang="es-ES" dirty="0">
                <a:solidFill>
                  <a:schemeClr val="bg2"/>
                </a:solidFill>
              </a:rPr>
              <a:t>FS y CSV</a:t>
            </a:r>
          </a:p>
          <a:p>
            <a:pPr marL="560070" indent="-514350" algn="l">
              <a:buFont typeface="+mj-lt"/>
              <a:buAutoNum type="arabicPeriod"/>
            </a:pPr>
            <a:r>
              <a:rPr lang="es-ES" dirty="0">
                <a:solidFill>
                  <a:schemeClr val="bg2"/>
                </a:solidFill>
              </a:rPr>
              <a:t>MongoDB en la nube</a:t>
            </a:r>
            <a:br>
              <a:rPr lang="es-ES" dirty="0">
                <a:solidFill>
                  <a:schemeClr val="bg2"/>
                </a:solidFill>
                <a:hlinkClick r:id="rId2">
                  <a:extLst>
                    <a:ext uri="{A12FA001-AC4F-418D-AE19-62706E023703}">
                      <ahyp:hlinkClr xmlns:ahyp="http://schemas.microsoft.com/office/drawing/2018/hyperlinkcolor" val="tx"/>
                    </a:ext>
                  </a:extLst>
                </a:hlinkClick>
              </a:rPr>
            </a:br>
            <a:endParaRPr lang="es-ES" dirty="0">
              <a:solidFill>
                <a:schemeClr val="bg2"/>
              </a:solidFill>
            </a:endParaRPr>
          </a:p>
        </p:txBody>
      </p:sp>
      <p:sp>
        <p:nvSpPr>
          <p:cNvPr id="4" name="Marcador de pie de página 3">
            <a:extLst>
              <a:ext uri="{FF2B5EF4-FFF2-40B4-BE49-F238E27FC236}">
                <a16:creationId xmlns:a16="http://schemas.microsoft.com/office/drawing/2014/main" id="{565A5865-12CE-4100-9611-497BE213BE7E}"/>
              </a:ext>
            </a:extLst>
          </p:cNvPr>
          <p:cNvSpPr>
            <a:spLocks noGrp="1"/>
          </p:cNvSpPr>
          <p:nvPr>
            <p:ph type="ftr" sz="quarter" idx="11"/>
          </p:nvPr>
        </p:nvSpPr>
        <p:spPr/>
        <p:txBody>
          <a:bodyPr/>
          <a:lstStyle/>
          <a:p>
            <a:r>
              <a:rPr lang="es-ES"/>
              <a:t>Acceso a Datos. Tema 11. NodeJS y MongoDB</a:t>
            </a:r>
          </a:p>
        </p:txBody>
      </p:sp>
      <p:sp>
        <p:nvSpPr>
          <p:cNvPr id="5" name="Marcador de número de diapositiva 4">
            <a:extLst>
              <a:ext uri="{FF2B5EF4-FFF2-40B4-BE49-F238E27FC236}">
                <a16:creationId xmlns:a16="http://schemas.microsoft.com/office/drawing/2014/main" id="{42D5BC8F-EB4E-4BBD-BEB7-76E406608FA4}"/>
              </a:ext>
            </a:extLst>
          </p:cNvPr>
          <p:cNvSpPr>
            <a:spLocks noGrp="1"/>
          </p:cNvSpPr>
          <p:nvPr>
            <p:ph type="sldNum" sz="quarter" idx="12"/>
          </p:nvPr>
        </p:nvSpPr>
        <p:spPr/>
        <p:txBody>
          <a:bodyPr/>
          <a:lstStyle/>
          <a:p>
            <a:fld id="{E4253A2E-9865-4013-9D0B-AE4969F4ED8F}" type="slidenum">
              <a:rPr lang="es-ES" smtClean="0"/>
              <a:t>76</a:t>
            </a:fld>
            <a:endParaRPr lang="es-ES"/>
          </a:p>
        </p:txBody>
      </p:sp>
      <p:sp>
        <p:nvSpPr>
          <p:cNvPr id="6" name="Marcador de fecha 5">
            <a:extLst>
              <a:ext uri="{FF2B5EF4-FFF2-40B4-BE49-F238E27FC236}">
                <a16:creationId xmlns:a16="http://schemas.microsoft.com/office/drawing/2014/main" id="{24981223-59EC-4329-A52A-63E495372A0D}"/>
              </a:ext>
            </a:extLst>
          </p:cNvPr>
          <p:cNvSpPr>
            <a:spLocks noGrp="1"/>
          </p:cNvSpPr>
          <p:nvPr>
            <p:ph type="dt" sz="half" idx="10"/>
          </p:nvPr>
        </p:nvSpPr>
        <p:spPr/>
        <p:txBody>
          <a:bodyPr/>
          <a:lstStyle/>
          <a:p>
            <a:fld id="{108C67A8-9E2A-43FA-8E21-708B23830E78}" type="datetime1">
              <a:rPr lang="es-ES" smtClean="0"/>
              <a:t>26/07/2021</a:t>
            </a:fld>
            <a:endParaRPr lang="es-ES"/>
          </a:p>
        </p:txBody>
      </p:sp>
    </p:spTree>
    <p:extLst>
      <p:ext uri="{BB962C8B-B14F-4D97-AF65-F5344CB8AC3E}">
        <p14:creationId xmlns:p14="http://schemas.microsoft.com/office/powerpoint/2010/main" val="130185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87570-295D-4C9C-8488-E0C643E30CF7}"/>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98420827-3219-44A6-B8C5-CCE792722258}"/>
              </a:ext>
            </a:extLst>
          </p:cNvPr>
          <p:cNvSpPr>
            <a:spLocks noGrp="1"/>
          </p:cNvSpPr>
          <p:nvPr>
            <p:ph idx="1"/>
          </p:nvPr>
        </p:nvSpPr>
        <p:spPr/>
        <p:txBody>
          <a:bodyPr/>
          <a:lstStyle/>
          <a:p>
            <a:r>
              <a:rPr lang="es-ES" dirty="0"/>
              <a:t>Los </a:t>
            </a:r>
            <a:r>
              <a:rPr lang="es-ES" b="1" dirty="0" err="1">
                <a:hlinkClick r:id="rId2"/>
              </a:rPr>
              <a:t>websockets</a:t>
            </a:r>
            <a:r>
              <a:rPr lang="es-ES" dirty="0"/>
              <a:t> son una tecnología que permite una comunicación bidireccional entre cliente y servidor sobre un único socket TCP. En cierta manera es un buen sustituto de AJAX como tecnología para obtener datos del servidor, ya que no tenemos que pedirlos, el servidor nos los enviará cuando haya nuevos.</a:t>
            </a:r>
          </a:p>
          <a:p>
            <a:r>
              <a:rPr lang="es-ES" dirty="0"/>
              <a:t>Uno de los ejemplos más comunes para aprender a utilizar </a:t>
            </a:r>
            <a:r>
              <a:rPr lang="es-ES" dirty="0" err="1"/>
              <a:t>websockets</a:t>
            </a:r>
            <a:r>
              <a:rPr lang="es-ES" dirty="0"/>
              <a:t>, es desarrollando chat. Es lo que es lo que veremos en este ejemplo.</a:t>
            </a:r>
          </a:p>
        </p:txBody>
      </p:sp>
      <p:sp>
        <p:nvSpPr>
          <p:cNvPr id="4" name="Marcador de pie de página 3">
            <a:extLst>
              <a:ext uri="{FF2B5EF4-FFF2-40B4-BE49-F238E27FC236}">
                <a16:creationId xmlns:a16="http://schemas.microsoft.com/office/drawing/2014/main" id="{6E7FB50D-1F57-4CAA-A12F-457064C4A7AA}"/>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0A76A296-EDF2-4C9B-A0ED-5C67051B6793}"/>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BB777FFF-B888-4054-9D03-347460F6C804}"/>
              </a:ext>
            </a:extLst>
          </p:cNvPr>
          <p:cNvSpPr>
            <a:spLocks noGrp="1"/>
          </p:cNvSpPr>
          <p:nvPr>
            <p:ph type="sldNum" sz="quarter" idx="12"/>
          </p:nvPr>
        </p:nvSpPr>
        <p:spPr/>
        <p:txBody>
          <a:bodyPr/>
          <a:lstStyle/>
          <a:p>
            <a:fld id="{E4253A2E-9865-4013-9D0B-AE4969F4ED8F}" type="slidenum">
              <a:rPr lang="es-ES" smtClean="0"/>
              <a:t>77</a:t>
            </a:fld>
            <a:endParaRPr lang="es-ES"/>
          </a:p>
        </p:txBody>
      </p:sp>
    </p:spTree>
    <p:extLst>
      <p:ext uri="{BB962C8B-B14F-4D97-AF65-F5344CB8AC3E}">
        <p14:creationId xmlns:p14="http://schemas.microsoft.com/office/powerpoint/2010/main" val="172316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lstStyle/>
          <a:p>
            <a:r>
              <a:rPr lang="es-ES" dirty="0"/>
              <a:t>Lo único que necesitaremos para que funcione es un servidor de </a:t>
            </a:r>
            <a:r>
              <a:rPr lang="es-ES" dirty="0" err="1"/>
              <a:t>websockets</a:t>
            </a:r>
            <a:r>
              <a:rPr lang="es-ES" dirty="0"/>
              <a:t>, que construiremos en Node.js con la librería </a:t>
            </a:r>
            <a:r>
              <a:rPr lang="es-ES" b="1" dirty="0">
                <a:hlinkClick r:id="rId2"/>
              </a:rPr>
              <a:t>Socket.io</a:t>
            </a:r>
            <a:r>
              <a:rPr lang="es-ES" dirty="0"/>
              <a:t> que nos facilita el desarrollo de aplicaciones utilizando </a:t>
            </a:r>
            <a:r>
              <a:rPr lang="es-ES" dirty="0" err="1"/>
              <a:t>Websockets</a:t>
            </a:r>
            <a:r>
              <a:rPr lang="es-ES" dirty="0"/>
              <a:t> en el cliente y en el servidor.</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78</a:t>
            </a:fld>
            <a:endParaRPr lang="es-ES"/>
          </a:p>
        </p:txBody>
      </p:sp>
    </p:spTree>
    <p:extLst>
      <p:ext uri="{BB962C8B-B14F-4D97-AF65-F5344CB8AC3E}">
        <p14:creationId xmlns:p14="http://schemas.microsoft.com/office/powerpoint/2010/main" val="33358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79</a:t>
            </a:fld>
            <a:endParaRPr lang="es-ES"/>
          </a:p>
        </p:txBody>
      </p:sp>
      <p:sp>
        <p:nvSpPr>
          <p:cNvPr id="9" name="Marcador de contenido 8">
            <a:extLst>
              <a:ext uri="{FF2B5EF4-FFF2-40B4-BE49-F238E27FC236}">
                <a16:creationId xmlns:a16="http://schemas.microsoft.com/office/drawing/2014/main" id="{253F7070-7FDB-4564-81AC-8B559068D4A0}"/>
              </a:ext>
            </a:extLst>
          </p:cNvPr>
          <p:cNvSpPr>
            <a:spLocks noGrp="1"/>
          </p:cNvSpPr>
          <p:nvPr>
            <p:ph idx="1"/>
          </p:nvPr>
        </p:nvSpPr>
        <p:spPr/>
        <p:txBody>
          <a:bodyPr>
            <a:normAutofit fontScale="62500" lnSpcReduction="20000"/>
          </a:bodyPr>
          <a:lstStyle/>
          <a:p>
            <a:r>
              <a:rPr lang="es-ES" dirty="0"/>
              <a:t>Iniciando la aplicación</a:t>
            </a:r>
          </a:p>
          <a:p>
            <a:r>
              <a:rPr lang="es-ES" dirty="0"/>
              <a:t>Empezamos creando un paquete de </a:t>
            </a:r>
            <a:r>
              <a:rPr lang="es-ES" dirty="0" err="1"/>
              <a:t>Node</a:t>
            </a:r>
            <a:r>
              <a:rPr lang="es-ES" dirty="0"/>
              <a:t> con </a:t>
            </a:r>
            <a:r>
              <a:rPr lang="es-ES" dirty="0" err="1"/>
              <a:t>npm</a:t>
            </a:r>
            <a:r>
              <a:rPr lang="es-ES" dirty="0"/>
              <a:t> </a:t>
            </a:r>
            <a:r>
              <a:rPr lang="es-ES" dirty="0" err="1"/>
              <a:t>init</a:t>
            </a:r>
            <a:r>
              <a:rPr lang="es-ES" dirty="0"/>
              <a:t> -y para generar un </a:t>
            </a:r>
            <a:r>
              <a:rPr lang="es-ES" dirty="0" err="1"/>
              <a:t>package.json</a:t>
            </a:r>
            <a:r>
              <a:rPr lang="es-ES" dirty="0"/>
              <a:t> con las opciones por defecto:</a:t>
            </a:r>
          </a:p>
          <a:p>
            <a:pPr marL="45720" indent="0">
              <a:buNone/>
            </a:pPr>
            <a:r>
              <a:rPr lang="es-ES" dirty="0"/>
              <a:t>{</a:t>
            </a:r>
          </a:p>
          <a:p>
            <a:pPr marL="45720" indent="0">
              <a:buNone/>
            </a:pPr>
            <a:r>
              <a:rPr lang="es-ES" dirty="0"/>
              <a:t>  "</a:t>
            </a:r>
            <a:r>
              <a:rPr lang="es-ES" dirty="0" err="1"/>
              <a:t>name</a:t>
            </a:r>
            <a:r>
              <a:rPr lang="es-ES" dirty="0"/>
              <a:t>": "sockets",</a:t>
            </a:r>
          </a:p>
          <a:p>
            <a:pPr marL="45720" indent="0">
              <a:buNone/>
            </a:pPr>
            <a:r>
              <a:rPr lang="es-ES" dirty="0"/>
              <a:t>  "</a:t>
            </a:r>
            <a:r>
              <a:rPr lang="es-ES" dirty="0" err="1"/>
              <a:t>version</a:t>
            </a:r>
            <a:r>
              <a:rPr lang="es-ES" dirty="0"/>
              <a:t>": "1.0.0",</a:t>
            </a:r>
          </a:p>
          <a:p>
            <a:pPr marL="45720" indent="0">
              <a:buNone/>
            </a:pPr>
            <a:r>
              <a:rPr lang="es-ES" dirty="0"/>
              <a:t>  "</a:t>
            </a:r>
            <a:r>
              <a:rPr lang="es-ES" dirty="0" err="1"/>
              <a:t>description</a:t>
            </a:r>
            <a:r>
              <a:rPr lang="es-ES" dirty="0"/>
              <a:t>": "",</a:t>
            </a:r>
          </a:p>
          <a:p>
            <a:pPr marL="45720" indent="0">
              <a:buNone/>
            </a:pPr>
            <a:r>
              <a:rPr lang="es-ES" dirty="0"/>
              <a:t>  "</a:t>
            </a:r>
            <a:r>
              <a:rPr lang="es-ES" dirty="0" err="1"/>
              <a:t>main</a:t>
            </a:r>
            <a:r>
              <a:rPr lang="es-ES" dirty="0"/>
              <a:t>": "index.js",</a:t>
            </a:r>
          </a:p>
          <a:p>
            <a:pPr marL="45720" indent="0">
              <a:buNone/>
            </a:pPr>
            <a:r>
              <a:rPr lang="es-ES" dirty="0"/>
              <a:t>  "</a:t>
            </a:r>
            <a:r>
              <a:rPr lang="es-ES" dirty="0" err="1"/>
              <a:t>keywords</a:t>
            </a:r>
            <a:r>
              <a:rPr lang="es-ES" dirty="0"/>
              <a:t>": [],</a:t>
            </a:r>
          </a:p>
          <a:p>
            <a:pPr marL="45720" indent="0">
              <a:buNone/>
            </a:pPr>
            <a:r>
              <a:rPr lang="es-ES" dirty="0"/>
              <a:t>  "</a:t>
            </a:r>
            <a:r>
              <a:rPr lang="es-ES" dirty="0" err="1"/>
              <a:t>author</a:t>
            </a:r>
            <a:r>
              <a:rPr lang="es-ES" dirty="0"/>
              <a:t>": "Carlos </a:t>
            </a:r>
            <a:r>
              <a:rPr lang="es-ES" dirty="0" err="1"/>
              <a:t>Azaustre</a:t>
            </a:r>
            <a:r>
              <a:rPr lang="es-ES" dirty="0"/>
              <a:t>",</a:t>
            </a:r>
          </a:p>
          <a:p>
            <a:pPr marL="45720" indent="0">
              <a:buNone/>
            </a:pPr>
            <a:r>
              <a:rPr lang="es-ES" dirty="0"/>
              <a:t>  "</a:t>
            </a:r>
            <a:r>
              <a:rPr lang="es-ES" dirty="0" err="1"/>
              <a:t>license</a:t>
            </a:r>
            <a:r>
              <a:rPr lang="es-ES" dirty="0"/>
              <a:t>": "ISC"</a:t>
            </a:r>
          </a:p>
          <a:p>
            <a:pPr marL="45720" indent="0">
              <a:buNone/>
            </a:pPr>
            <a:r>
              <a:rPr lang="es-ES" dirty="0"/>
              <a:t>}</a:t>
            </a:r>
          </a:p>
        </p:txBody>
      </p:sp>
    </p:spTree>
    <p:extLst>
      <p:ext uri="{BB962C8B-B14F-4D97-AF65-F5344CB8AC3E}">
        <p14:creationId xmlns:p14="http://schemas.microsoft.com/office/powerpoint/2010/main" val="124181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C8F2F-A6FE-4D46-82BA-01545D3C3AF7}"/>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F729A4E3-06D3-4918-B316-01D5A835043B}"/>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1A357A37-5850-46AA-98B3-ECF43D3BB917}"/>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86A61C9D-EAE4-4D0A-8EF6-EA9F536BE120}"/>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E517C7FD-9BC8-45C3-BFBD-FDB4DAA3E812}"/>
              </a:ext>
            </a:extLst>
          </p:cNvPr>
          <p:cNvSpPr>
            <a:spLocks noGrp="1"/>
          </p:cNvSpPr>
          <p:nvPr>
            <p:ph type="sldNum" sz="quarter" idx="12"/>
          </p:nvPr>
        </p:nvSpPr>
        <p:spPr/>
        <p:txBody>
          <a:bodyPr/>
          <a:lstStyle/>
          <a:p>
            <a:fld id="{E4253A2E-9865-4013-9D0B-AE4969F4ED8F}" type="slidenum">
              <a:rPr lang="es-ES" smtClean="0"/>
              <a:t>8</a:t>
            </a:fld>
            <a:endParaRPr lang="es-ES"/>
          </a:p>
        </p:txBody>
      </p:sp>
      <p:pic>
        <p:nvPicPr>
          <p:cNvPr id="8" name="Imagen 7">
            <a:extLst>
              <a:ext uri="{FF2B5EF4-FFF2-40B4-BE49-F238E27FC236}">
                <a16:creationId xmlns:a16="http://schemas.microsoft.com/office/drawing/2014/main" id="{DF1A26AD-1CE6-4FCC-800D-9C5ED2176029}"/>
              </a:ext>
            </a:extLst>
          </p:cNvPr>
          <p:cNvPicPr>
            <a:picLocks noChangeAspect="1"/>
          </p:cNvPicPr>
          <p:nvPr/>
        </p:nvPicPr>
        <p:blipFill>
          <a:blip r:embed="rId2"/>
          <a:stretch>
            <a:fillRect/>
          </a:stretch>
        </p:blipFill>
        <p:spPr>
          <a:xfrm>
            <a:off x="1019175" y="614362"/>
            <a:ext cx="10153650" cy="5629275"/>
          </a:xfrm>
          <a:prstGeom prst="rect">
            <a:avLst/>
          </a:prstGeom>
        </p:spPr>
      </p:pic>
    </p:spTree>
    <p:extLst>
      <p:ext uri="{BB962C8B-B14F-4D97-AF65-F5344CB8AC3E}">
        <p14:creationId xmlns:p14="http://schemas.microsoft.com/office/powerpoint/2010/main" val="399057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lstStyle/>
          <a:p>
            <a:r>
              <a:rPr lang="es-ES" dirty="0"/>
              <a:t>Ahora crearemos un fichero server/main.js que será nuestro servidor web. Para ello necesitaremos las librerías </a:t>
            </a:r>
            <a:r>
              <a:rPr lang="es-ES" dirty="0" err="1"/>
              <a:t>express</a:t>
            </a:r>
            <a:r>
              <a:rPr lang="es-ES" dirty="0"/>
              <a:t> y socket.io que instalamos vía </a:t>
            </a:r>
            <a:r>
              <a:rPr lang="es-ES" dirty="0" err="1"/>
              <a:t>npm</a:t>
            </a:r>
            <a:r>
              <a:rPr lang="es-ES" dirty="0"/>
              <a:t>:</a:t>
            </a:r>
          </a:p>
          <a:p>
            <a:endParaRPr lang="es-ES" dirty="0"/>
          </a:p>
          <a:p>
            <a:pPr marL="45720" indent="0">
              <a:buNone/>
            </a:pPr>
            <a:r>
              <a:rPr lang="es-ES" b="1" dirty="0"/>
              <a:t>$ </a:t>
            </a:r>
            <a:r>
              <a:rPr lang="es-ES" b="1" dirty="0" err="1"/>
              <a:t>npm</a:t>
            </a:r>
            <a:r>
              <a:rPr lang="es-ES" b="1" dirty="0"/>
              <a:t> </a:t>
            </a:r>
            <a:r>
              <a:rPr lang="es-ES" b="1" dirty="0" err="1"/>
              <a:t>install</a:t>
            </a:r>
            <a:r>
              <a:rPr lang="es-ES" b="1" dirty="0"/>
              <a:t> --</a:t>
            </a:r>
            <a:r>
              <a:rPr lang="es-ES" b="1" dirty="0" err="1"/>
              <a:t>save</a:t>
            </a:r>
            <a:r>
              <a:rPr lang="es-ES" b="1" dirty="0"/>
              <a:t> </a:t>
            </a:r>
            <a:r>
              <a:rPr lang="es-ES" b="1" dirty="0" err="1"/>
              <a:t>express</a:t>
            </a:r>
            <a:endParaRPr lang="es-ES" b="1" dirty="0"/>
          </a:p>
          <a:p>
            <a:pPr marL="45720" indent="0">
              <a:buNone/>
            </a:pPr>
            <a:r>
              <a:rPr lang="es-ES" b="1" dirty="0"/>
              <a:t>$ </a:t>
            </a:r>
            <a:r>
              <a:rPr lang="es-ES" b="1" dirty="0" err="1"/>
              <a:t>npm</a:t>
            </a:r>
            <a:r>
              <a:rPr lang="es-ES" b="1" dirty="0"/>
              <a:t> </a:t>
            </a:r>
            <a:r>
              <a:rPr lang="es-ES" b="1" dirty="0" err="1"/>
              <a:t>install</a:t>
            </a:r>
            <a:r>
              <a:rPr lang="es-ES" b="1" dirty="0"/>
              <a:t> --</a:t>
            </a:r>
            <a:r>
              <a:rPr lang="es-ES" b="1" dirty="0" err="1"/>
              <a:t>save</a:t>
            </a:r>
            <a:r>
              <a:rPr lang="es-ES" b="1" dirty="0"/>
              <a:t> socket.io</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80</a:t>
            </a:fld>
            <a:endParaRPr lang="es-ES"/>
          </a:p>
        </p:txBody>
      </p:sp>
    </p:spTree>
    <p:extLst>
      <p:ext uri="{BB962C8B-B14F-4D97-AF65-F5344CB8AC3E}">
        <p14:creationId xmlns:p14="http://schemas.microsoft.com/office/powerpoint/2010/main" val="2581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fontScale="62500" lnSpcReduction="20000"/>
          </a:bodyPr>
          <a:lstStyle/>
          <a:p>
            <a:r>
              <a:rPr lang="es-ES" dirty="0"/>
              <a:t>En server/main.js creamos una aplicación con </a:t>
            </a:r>
            <a:r>
              <a:rPr lang="es-ES" dirty="0" err="1"/>
              <a:t>express</a:t>
            </a:r>
            <a:r>
              <a:rPr lang="es-ES" dirty="0"/>
              <a:t>, que pasaremos a un servidor http y todo esto irá ligado al servidor de </a:t>
            </a:r>
            <a:r>
              <a:rPr lang="es-ES" dirty="0" err="1"/>
              <a:t>websockets</a:t>
            </a:r>
            <a:r>
              <a:rPr lang="es-ES" dirty="0"/>
              <a:t> que creamos con socket.io</a:t>
            </a:r>
          </a:p>
          <a:p>
            <a:endParaRPr lang="es-ES" dirty="0"/>
          </a:p>
          <a:p>
            <a:pPr marL="45720" indent="0">
              <a:buNone/>
            </a:pPr>
            <a:r>
              <a:rPr lang="es-ES" b="1" dirty="0"/>
              <a:t>		</a:t>
            </a:r>
            <a:r>
              <a:rPr lang="es-ES" b="1" dirty="0" err="1"/>
              <a:t>var</a:t>
            </a:r>
            <a:r>
              <a:rPr lang="es-ES" b="1" dirty="0"/>
              <a:t> </a:t>
            </a:r>
            <a:r>
              <a:rPr lang="es-ES" b="1" dirty="0" err="1"/>
              <a:t>express</a:t>
            </a:r>
            <a:r>
              <a:rPr lang="es-ES" b="1" dirty="0"/>
              <a:t> = </a:t>
            </a:r>
            <a:r>
              <a:rPr lang="es-ES" b="1" dirty="0" err="1"/>
              <a:t>require</a:t>
            </a:r>
            <a:r>
              <a:rPr lang="es-ES" b="1" dirty="0"/>
              <a:t>('</a:t>
            </a:r>
            <a:r>
              <a:rPr lang="es-ES" b="1" dirty="0" err="1"/>
              <a:t>express</a:t>
            </a:r>
            <a:r>
              <a:rPr lang="es-ES" b="1" dirty="0"/>
              <a:t>’);</a:t>
            </a:r>
          </a:p>
          <a:p>
            <a:pPr marL="45720" indent="0">
              <a:buNone/>
            </a:pPr>
            <a:r>
              <a:rPr lang="es-ES" b="1" dirty="0"/>
              <a:t>		</a:t>
            </a:r>
            <a:r>
              <a:rPr lang="es-ES" b="1" dirty="0" err="1"/>
              <a:t>var</a:t>
            </a:r>
            <a:r>
              <a:rPr lang="es-ES" b="1" dirty="0"/>
              <a:t> app = </a:t>
            </a:r>
            <a:r>
              <a:rPr lang="es-ES" b="1" dirty="0" err="1"/>
              <a:t>express</a:t>
            </a:r>
            <a:r>
              <a:rPr lang="es-ES" b="1" dirty="0"/>
              <a:t>();</a:t>
            </a:r>
          </a:p>
          <a:p>
            <a:pPr marL="45720" indent="0">
              <a:buNone/>
            </a:pPr>
            <a:r>
              <a:rPr lang="es-ES" b="1" dirty="0"/>
              <a:t>		</a:t>
            </a:r>
            <a:r>
              <a:rPr lang="es-ES" b="1" dirty="0" err="1"/>
              <a:t>var</a:t>
            </a:r>
            <a:r>
              <a:rPr lang="es-ES" b="1" dirty="0"/>
              <a:t> server = </a:t>
            </a:r>
            <a:r>
              <a:rPr lang="es-ES" b="1" dirty="0" err="1"/>
              <a:t>require</a:t>
            </a:r>
            <a:r>
              <a:rPr lang="es-ES" b="1" dirty="0"/>
              <a:t>('http').Server(app);</a:t>
            </a:r>
          </a:p>
          <a:p>
            <a:pPr marL="45720" indent="0">
              <a:buNone/>
            </a:pPr>
            <a:r>
              <a:rPr lang="es-ES" b="1" dirty="0"/>
              <a:t>		</a:t>
            </a:r>
            <a:r>
              <a:rPr lang="es-ES" b="1" dirty="0" err="1"/>
              <a:t>var</a:t>
            </a:r>
            <a:r>
              <a:rPr lang="es-ES" b="1" dirty="0"/>
              <a:t> </a:t>
            </a:r>
            <a:r>
              <a:rPr lang="es-ES" b="1" dirty="0" err="1"/>
              <a:t>io</a:t>
            </a:r>
            <a:r>
              <a:rPr lang="es-ES" b="1" dirty="0"/>
              <a:t> = </a:t>
            </a:r>
            <a:r>
              <a:rPr lang="es-ES" b="1" dirty="0" err="1"/>
              <a:t>require</a:t>
            </a:r>
            <a:r>
              <a:rPr lang="es-ES" b="1" dirty="0"/>
              <a:t>('socket.io')(server);</a:t>
            </a:r>
          </a:p>
          <a:p>
            <a:r>
              <a:rPr lang="es-ES" dirty="0"/>
              <a:t>Pondremos el servidor a escuchar en localhost con el puerto 8080:</a:t>
            </a:r>
          </a:p>
          <a:p>
            <a:pPr marL="45720" indent="0">
              <a:buNone/>
            </a:pPr>
            <a:r>
              <a:rPr lang="es-ES" b="1" dirty="0"/>
              <a:t>		</a:t>
            </a:r>
            <a:r>
              <a:rPr lang="es-ES" b="1" dirty="0" err="1"/>
              <a:t>server.listen</a:t>
            </a:r>
            <a:r>
              <a:rPr lang="es-ES" b="1" dirty="0"/>
              <a:t>(8080, </a:t>
            </a:r>
            <a:r>
              <a:rPr lang="es-ES" b="1" dirty="0" err="1"/>
              <a:t>function</a:t>
            </a:r>
            <a:r>
              <a:rPr lang="es-ES" b="1" dirty="0"/>
              <a:t>() {</a:t>
            </a:r>
          </a:p>
          <a:p>
            <a:pPr marL="45720" indent="0">
              <a:buNone/>
            </a:pPr>
            <a:r>
              <a:rPr lang="es-ES" b="1" dirty="0"/>
              <a:t>			console.log('Servidor corriendo en http://localhost:8080’);</a:t>
            </a:r>
          </a:p>
          <a:p>
            <a:pPr marL="45720" indent="0">
              <a:buNone/>
            </a:pPr>
            <a:r>
              <a:rPr lang="es-ES" b="1" dirty="0"/>
              <a:t>		});</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81</a:t>
            </a:fld>
            <a:endParaRPr lang="es-ES"/>
          </a:p>
        </p:txBody>
      </p:sp>
    </p:spTree>
    <p:extLst>
      <p:ext uri="{BB962C8B-B14F-4D97-AF65-F5344CB8AC3E}">
        <p14:creationId xmlns:p14="http://schemas.microsoft.com/office/powerpoint/2010/main" val="926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a:xfrm>
            <a:off x="1341120" y="1345474"/>
            <a:ext cx="9509760" cy="5269020"/>
          </a:xfrm>
        </p:spPr>
        <p:txBody>
          <a:bodyPr>
            <a:normAutofit fontScale="62500" lnSpcReduction="20000"/>
          </a:bodyPr>
          <a:lstStyle/>
          <a:p>
            <a:r>
              <a:rPr lang="es-ES" dirty="0"/>
              <a:t>Para probar nuestro chat vamos a tener un array de mensajes de prueba que enviaremos cuando se conecte un cliente web.</a:t>
            </a:r>
          </a:p>
          <a:p>
            <a:endParaRPr lang="es-ES" dirty="0"/>
          </a:p>
          <a:p>
            <a:pPr marL="45720" indent="0">
              <a:buNone/>
            </a:pPr>
            <a:r>
              <a:rPr lang="es-ES" b="1" dirty="0" err="1"/>
              <a:t>var</a:t>
            </a:r>
            <a:r>
              <a:rPr lang="es-ES" b="1" dirty="0"/>
              <a:t> </a:t>
            </a:r>
            <a:r>
              <a:rPr lang="es-ES" b="1" dirty="0" err="1"/>
              <a:t>messages</a:t>
            </a:r>
            <a:r>
              <a:rPr lang="es-ES" b="1" dirty="0"/>
              <a:t> = [{</a:t>
            </a:r>
          </a:p>
          <a:p>
            <a:pPr marL="45720" indent="0">
              <a:buNone/>
            </a:pPr>
            <a:r>
              <a:rPr lang="es-ES" b="1" dirty="0"/>
              <a:t>	</a:t>
            </a:r>
            <a:r>
              <a:rPr lang="es-ES" b="1" dirty="0" err="1"/>
              <a:t>author</a:t>
            </a:r>
            <a:r>
              <a:rPr lang="es-ES" b="1" dirty="0"/>
              <a:t>: "Carlos",</a:t>
            </a:r>
          </a:p>
          <a:p>
            <a:pPr marL="45720" indent="0">
              <a:buNone/>
            </a:pPr>
            <a:r>
              <a:rPr lang="es-ES" b="1" dirty="0"/>
              <a:t>    </a:t>
            </a:r>
            <a:r>
              <a:rPr lang="es-ES" b="1" dirty="0" err="1"/>
              <a:t>text</a:t>
            </a:r>
            <a:r>
              <a:rPr lang="es-ES" b="1" dirty="0"/>
              <a:t>: "Hola! que tal?"</a:t>
            </a:r>
          </a:p>
          <a:p>
            <a:pPr marL="45720" indent="0">
              <a:buNone/>
            </a:pPr>
            <a:r>
              <a:rPr lang="es-ES" b="1" dirty="0"/>
              <a:t>},{</a:t>
            </a:r>
          </a:p>
          <a:p>
            <a:pPr marL="45720" indent="0">
              <a:buNone/>
            </a:pPr>
            <a:r>
              <a:rPr lang="es-ES" b="1" dirty="0"/>
              <a:t>	</a:t>
            </a:r>
            <a:r>
              <a:rPr lang="es-ES" b="1" dirty="0" err="1"/>
              <a:t>author</a:t>
            </a:r>
            <a:r>
              <a:rPr lang="es-ES" b="1" dirty="0"/>
              <a:t>: "Pepe",</a:t>
            </a:r>
          </a:p>
          <a:p>
            <a:pPr marL="45720" indent="0">
              <a:buNone/>
            </a:pPr>
            <a:r>
              <a:rPr lang="es-ES" b="1" dirty="0"/>
              <a:t>    </a:t>
            </a:r>
            <a:r>
              <a:rPr lang="es-ES" b="1" dirty="0" err="1"/>
              <a:t>text</a:t>
            </a:r>
            <a:r>
              <a:rPr lang="es-ES" b="1" dirty="0"/>
              <a:t>: "Muy bien! y tu??"</a:t>
            </a:r>
          </a:p>
          <a:p>
            <a:pPr marL="45720" indent="0">
              <a:buNone/>
            </a:pPr>
            <a:r>
              <a:rPr lang="es-ES" b="1" dirty="0"/>
              <a:t>},{</a:t>
            </a:r>
          </a:p>
          <a:p>
            <a:pPr marL="45720" indent="0">
              <a:buNone/>
            </a:pPr>
            <a:r>
              <a:rPr lang="es-ES" b="1" dirty="0"/>
              <a:t>	</a:t>
            </a:r>
            <a:r>
              <a:rPr lang="es-ES" b="1" dirty="0" err="1"/>
              <a:t>author</a:t>
            </a:r>
            <a:r>
              <a:rPr lang="es-ES" b="1" dirty="0"/>
              <a:t>: "Paco",</a:t>
            </a:r>
          </a:p>
          <a:p>
            <a:pPr marL="45720" indent="0">
              <a:buNone/>
            </a:pPr>
            <a:r>
              <a:rPr lang="es-ES" b="1" dirty="0"/>
              <a:t>    </a:t>
            </a:r>
            <a:r>
              <a:rPr lang="es-ES" b="1" dirty="0" err="1"/>
              <a:t>text</a:t>
            </a:r>
            <a:r>
              <a:rPr lang="es-ES" b="1" dirty="0"/>
              <a:t>: "Genial!"</a:t>
            </a:r>
          </a:p>
          <a:p>
            <a:pPr marL="45720" indent="0">
              <a:buNone/>
            </a:pPr>
            <a:r>
              <a:rPr lang="es-ES" b="1"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82</a:t>
            </a:fld>
            <a:endParaRPr lang="es-ES"/>
          </a:p>
        </p:txBody>
      </p:sp>
    </p:spTree>
    <p:extLst>
      <p:ext uri="{BB962C8B-B14F-4D97-AF65-F5344CB8AC3E}">
        <p14:creationId xmlns:p14="http://schemas.microsoft.com/office/powerpoint/2010/main" val="10452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lnSpcReduction="10000"/>
          </a:bodyPr>
          <a:lstStyle/>
          <a:p>
            <a:r>
              <a:rPr lang="es-ES" dirty="0"/>
              <a:t>Ahora necesitamos que el servidor de </a:t>
            </a:r>
            <a:r>
              <a:rPr lang="es-ES" dirty="0" err="1"/>
              <a:t>websockets</a:t>
            </a:r>
            <a:r>
              <a:rPr lang="es-ES" dirty="0"/>
              <a:t>, que lo tenemos en la variable </a:t>
            </a:r>
            <a:r>
              <a:rPr lang="es-ES" dirty="0" err="1"/>
              <a:t>io</a:t>
            </a:r>
            <a:r>
              <a:rPr lang="es-ES" dirty="0"/>
              <a:t>, esté atento a que se realice una conexión. Eso lo logramos con </a:t>
            </a:r>
            <a:r>
              <a:rPr lang="es-ES" dirty="0" err="1"/>
              <a:t>io.on</a:t>
            </a:r>
            <a:r>
              <a:rPr lang="es-ES" dirty="0"/>
              <a:t>() y pasándole el mensaje </a:t>
            </a:r>
            <a:r>
              <a:rPr lang="es-ES" dirty="0" err="1"/>
              <a:t>connection</a:t>
            </a:r>
            <a:r>
              <a:rPr lang="es-ES" dirty="0"/>
              <a:t>. Dentro de éste método enviaremos el array de objetos mensaje con el evento '</a:t>
            </a:r>
            <a:r>
              <a:rPr lang="es-ES" dirty="0" err="1"/>
              <a:t>messages</a:t>
            </a:r>
            <a:r>
              <a:rPr lang="es-ES" dirty="0"/>
              <a:t>':</a:t>
            </a:r>
          </a:p>
          <a:p>
            <a:endParaRPr lang="es-ES" dirty="0"/>
          </a:p>
          <a:p>
            <a:pPr marL="45720" indent="0">
              <a:buNone/>
            </a:pPr>
            <a:r>
              <a:rPr lang="es-ES" b="1" dirty="0" err="1"/>
              <a:t>io.on</a:t>
            </a:r>
            <a:r>
              <a:rPr lang="es-ES" b="1" dirty="0"/>
              <a:t>('</a:t>
            </a:r>
            <a:r>
              <a:rPr lang="es-ES" b="1" dirty="0" err="1"/>
              <a:t>connection</a:t>
            </a:r>
            <a:r>
              <a:rPr lang="es-ES" b="1" dirty="0"/>
              <a:t>', </a:t>
            </a:r>
            <a:r>
              <a:rPr lang="es-ES" b="1" dirty="0" err="1"/>
              <a:t>function</a:t>
            </a:r>
            <a:r>
              <a:rPr lang="es-ES" b="1" dirty="0"/>
              <a:t>(socket) {</a:t>
            </a:r>
          </a:p>
          <a:p>
            <a:pPr marL="45720" indent="0">
              <a:buNone/>
            </a:pPr>
            <a:r>
              <a:rPr lang="es-ES" b="1" dirty="0"/>
              <a:t>	console.log('Un cliente se ha conectado');</a:t>
            </a:r>
          </a:p>
          <a:p>
            <a:pPr marL="45720" indent="0">
              <a:buNone/>
            </a:pPr>
            <a:r>
              <a:rPr lang="es-ES" b="1" dirty="0"/>
              <a:t>    </a:t>
            </a:r>
            <a:r>
              <a:rPr lang="es-ES" b="1" dirty="0" err="1"/>
              <a:t>socket.emit</a:t>
            </a:r>
            <a:r>
              <a:rPr lang="es-ES" b="1" dirty="0"/>
              <a:t>('</a:t>
            </a:r>
            <a:r>
              <a:rPr lang="es-ES" b="1" dirty="0" err="1"/>
              <a:t>messages</a:t>
            </a:r>
            <a:r>
              <a:rPr lang="es-ES" b="1" dirty="0"/>
              <a:t>', </a:t>
            </a:r>
            <a:r>
              <a:rPr lang="es-ES" b="1" dirty="0" err="1"/>
              <a:t>messages</a:t>
            </a:r>
            <a:r>
              <a:rPr lang="es-ES" b="1" dirty="0"/>
              <a:t>);</a:t>
            </a:r>
          </a:p>
          <a:p>
            <a:pPr marL="45720" indent="0">
              <a:buNone/>
            </a:pPr>
            <a:r>
              <a:rPr lang="es-ES" b="1"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83</a:t>
            </a:fld>
            <a:endParaRPr lang="es-ES"/>
          </a:p>
        </p:txBody>
      </p:sp>
    </p:spTree>
    <p:extLst>
      <p:ext uri="{BB962C8B-B14F-4D97-AF65-F5344CB8AC3E}">
        <p14:creationId xmlns:p14="http://schemas.microsoft.com/office/powerpoint/2010/main" val="194240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a:xfrm>
            <a:off x="1341120" y="1345474"/>
            <a:ext cx="9509760" cy="5269020"/>
          </a:xfrm>
        </p:spPr>
        <p:txBody>
          <a:bodyPr>
            <a:normAutofit fontScale="85000" lnSpcReduction="20000"/>
          </a:bodyPr>
          <a:lstStyle/>
          <a:p>
            <a:r>
              <a:rPr lang="es-ES" dirty="0"/>
              <a:t>El evento </a:t>
            </a:r>
            <a:r>
              <a:rPr lang="es-ES" dirty="0" err="1"/>
              <a:t>messages</a:t>
            </a:r>
            <a:r>
              <a:rPr lang="es-ES" dirty="0"/>
              <a:t> lo recogeremos en el cliente, en el fichero JavaScript de la parte cliente. Así que ahora es momento de crear la parte pública de la aplicación con un index.html y un main.js:</a:t>
            </a:r>
          </a:p>
          <a:p>
            <a:endParaRPr lang="es-ES" dirty="0"/>
          </a:p>
          <a:p>
            <a:pPr marL="1325880" lvl="4" indent="0">
              <a:buNone/>
            </a:pPr>
            <a:r>
              <a:rPr lang="es-ES" sz="2100" b="1" dirty="0"/>
              <a:t>&lt;!DOCTYPE </a:t>
            </a:r>
            <a:r>
              <a:rPr lang="es-ES" sz="2100" b="1" dirty="0" err="1"/>
              <a:t>html</a:t>
            </a:r>
            <a:r>
              <a:rPr lang="es-ES" sz="2100" b="1" dirty="0"/>
              <a:t>&gt;</a:t>
            </a:r>
          </a:p>
          <a:p>
            <a:pPr marL="1325880" lvl="4" indent="0">
              <a:buNone/>
            </a:pPr>
            <a:r>
              <a:rPr lang="es-ES" sz="2100" b="1" dirty="0"/>
              <a:t>&lt;</a:t>
            </a:r>
            <a:r>
              <a:rPr lang="es-ES" sz="2100" b="1" dirty="0" err="1"/>
              <a:t>html</a:t>
            </a:r>
            <a:r>
              <a:rPr lang="es-ES" sz="2100" b="1" dirty="0"/>
              <a:t> </a:t>
            </a:r>
            <a:r>
              <a:rPr lang="es-ES" sz="2100" b="1" dirty="0" err="1"/>
              <a:t>lang</a:t>
            </a:r>
            <a:r>
              <a:rPr lang="es-ES" sz="2100" b="1" dirty="0"/>
              <a:t>="en"&gt;</a:t>
            </a:r>
          </a:p>
          <a:p>
            <a:pPr marL="1325880" lvl="4" indent="0">
              <a:buNone/>
            </a:pPr>
            <a:r>
              <a:rPr lang="es-ES" sz="2100" b="1" dirty="0"/>
              <a:t>&lt;head&gt;</a:t>
            </a:r>
          </a:p>
          <a:p>
            <a:pPr marL="1325880" lvl="4" indent="0">
              <a:buNone/>
            </a:pPr>
            <a:r>
              <a:rPr lang="es-ES" sz="2100" b="1" dirty="0"/>
              <a:t>  &lt;meta </a:t>
            </a:r>
            <a:r>
              <a:rPr lang="es-ES" sz="2100" b="1" dirty="0" err="1"/>
              <a:t>charset</a:t>
            </a:r>
            <a:r>
              <a:rPr lang="es-ES" sz="2100" b="1" dirty="0"/>
              <a:t>="UTF-8"&gt;</a:t>
            </a:r>
          </a:p>
          <a:p>
            <a:pPr marL="1325880" lvl="4" indent="0">
              <a:buNone/>
            </a:pPr>
            <a:r>
              <a:rPr lang="es-ES" sz="2100" b="1" dirty="0"/>
              <a:t>  &lt;</a:t>
            </a:r>
            <a:r>
              <a:rPr lang="es-ES" sz="2100" b="1" dirty="0" err="1"/>
              <a:t>title</a:t>
            </a:r>
            <a:r>
              <a:rPr lang="es-ES" sz="2100" b="1" dirty="0"/>
              <a:t>&gt;</a:t>
            </a:r>
            <a:r>
              <a:rPr lang="es-ES" sz="2100" b="1" dirty="0" err="1"/>
              <a:t>My</a:t>
            </a:r>
            <a:r>
              <a:rPr lang="es-ES" sz="2100" b="1" dirty="0"/>
              <a:t> Aplicación con Sockets&lt;/</a:t>
            </a:r>
            <a:r>
              <a:rPr lang="es-ES" sz="2100" b="1" dirty="0" err="1"/>
              <a:t>title</a:t>
            </a:r>
            <a:r>
              <a:rPr lang="es-ES" sz="2100" b="1" dirty="0"/>
              <a:t>&gt;</a:t>
            </a:r>
          </a:p>
          <a:p>
            <a:pPr marL="1325880" lvl="4" indent="0">
              <a:buNone/>
            </a:pPr>
            <a:r>
              <a:rPr lang="es-ES" sz="2100" b="1" dirty="0"/>
              <a:t>  &lt;script </a:t>
            </a:r>
            <a:r>
              <a:rPr lang="es-ES" sz="2100" b="1" dirty="0" err="1"/>
              <a:t>src</a:t>
            </a:r>
            <a:r>
              <a:rPr lang="es-ES" sz="2100" b="1" dirty="0"/>
              <a:t>="/socket.io/socket.io.js"&gt;&lt;/script&gt;</a:t>
            </a:r>
          </a:p>
          <a:p>
            <a:pPr marL="1325880" lvl="4" indent="0">
              <a:buNone/>
            </a:pPr>
            <a:r>
              <a:rPr lang="es-ES" sz="2100" b="1" dirty="0"/>
              <a:t>  &lt;script </a:t>
            </a:r>
            <a:r>
              <a:rPr lang="es-ES" sz="2100" b="1" dirty="0" err="1"/>
              <a:t>src</a:t>
            </a:r>
            <a:r>
              <a:rPr lang="es-ES" sz="2100" b="1" dirty="0"/>
              <a:t>="main.js"&gt;&lt;/script&gt;</a:t>
            </a:r>
          </a:p>
          <a:p>
            <a:pPr marL="1325880" lvl="4" indent="0">
              <a:buNone/>
            </a:pPr>
            <a:r>
              <a:rPr lang="es-ES" sz="2100" b="1" dirty="0"/>
              <a:t>&lt;/head&gt;</a:t>
            </a:r>
          </a:p>
          <a:p>
            <a:pPr marL="1325880" lvl="4" indent="0">
              <a:buNone/>
            </a:pPr>
            <a:r>
              <a:rPr lang="es-ES" sz="2100" b="1" dirty="0"/>
              <a:t>&lt;</a:t>
            </a:r>
            <a:r>
              <a:rPr lang="es-ES" sz="2100" b="1" dirty="0" err="1"/>
              <a:t>body</a:t>
            </a:r>
            <a:r>
              <a:rPr lang="es-ES" sz="2100" b="1" dirty="0"/>
              <a:t>&gt;</a:t>
            </a:r>
          </a:p>
          <a:p>
            <a:pPr marL="1325880" lvl="4" indent="0">
              <a:buNone/>
            </a:pPr>
            <a:r>
              <a:rPr lang="es-ES" sz="2100" b="1" dirty="0"/>
              <a:t>  &lt;h1&gt;</a:t>
            </a:r>
            <a:r>
              <a:rPr lang="es-ES" sz="2100" b="1" dirty="0" err="1"/>
              <a:t>My</a:t>
            </a:r>
            <a:r>
              <a:rPr lang="es-ES" sz="2100" b="1" dirty="0"/>
              <a:t> App&lt;/h1&gt;</a:t>
            </a:r>
          </a:p>
          <a:p>
            <a:pPr marL="1325880" lvl="4" indent="0">
              <a:buNone/>
            </a:pPr>
            <a:r>
              <a:rPr lang="es-ES" sz="2100" b="1" dirty="0"/>
              <a:t>&lt;/</a:t>
            </a:r>
            <a:r>
              <a:rPr lang="es-ES" sz="2100" b="1" dirty="0" err="1"/>
              <a:t>body</a:t>
            </a:r>
            <a:r>
              <a:rPr lang="es-ES" sz="2100" b="1" dirty="0"/>
              <a:t>&gt;</a:t>
            </a:r>
          </a:p>
          <a:p>
            <a:pPr marL="1325880" lvl="4" indent="0">
              <a:buNone/>
            </a:pPr>
            <a:r>
              <a:rPr lang="es-ES" sz="2100" b="1" dirty="0"/>
              <a:t>&lt;/</a:t>
            </a:r>
            <a:r>
              <a:rPr lang="es-ES" sz="2100" b="1" dirty="0" err="1"/>
              <a:t>html</a:t>
            </a:r>
            <a:r>
              <a:rPr lang="es-ES" sz="2100" b="1" dirty="0"/>
              <a:t>&gt;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84</a:t>
            </a:fld>
            <a:endParaRPr lang="es-ES"/>
          </a:p>
        </p:txBody>
      </p:sp>
    </p:spTree>
    <p:extLst>
      <p:ext uri="{BB962C8B-B14F-4D97-AF65-F5344CB8AC3E}">
        <p14:creationId xmlns:p14="http://schemas.microsoft.com/office/powerpoint/2010/main" val="372358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lstStyle/>
          <a:p>
            <a:r>
              <a:rPr lang="es-ES" dirty="0"/>
              <a:t>El index.html además de enlazar el main.js enlaza en su &lt;head&gt; el script de socket.io.</a:t>
            </a:r>
          </a:p>
          <a:p>
            <a:r>
              <a:rPr lang="es-ES" dirty="0"/>
              <a:t>Socket.io es una librería que funciona tanto en cliente como servidor precisamente para conseguir la conexión bidireccional.</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85</a:t>
            </a:fld>
            <a:endParaRPr lang="es-ES"/>
          </a:p>
        </p:txBody>
      </p:sp>
    </p:spTree>
    <p:extLst>
      <p:ext uri="{BB962C8B-B14F-4D97-AF65-F5344CB8AC3E}">
        <p14:creationId xmlns:p14="http://schemas.microsoft.com/office/powerpoint/2010/main" val="2700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fontScale="85000" lnSpcReduction="20000"/>
          </a:bodyPr>
          <a:lstStyle/>
          <a:p>
            <a:r>
              <a:rPr lang="es-ES" dirty="0"/>
              <a:t>Recibiendo mensajes</a:t>
            </a:r>
          </a:p>
          <a:p>
            <a:r>
              <a:rPr lang="es-ES" dirty="0"/>
              <a:t>En main.js (de la parte cliente) conectamos el cliente con el servidor de </a:t>
            </a:r>
            <a:r>
              <a:rPr lang="es-ES" dirty="0" err="1"/>
              <a:t>websockets</a:t>
            </a:r>
            <a:r>
              <a:rPr lang="es-ES" dirty="0"/>
              <a:t> que tenemos en http://localhost:8080 y escuchamos el evento </a:t>
            </a:r>
            <a:r>
              <a:rPr lang="es-ES" dirty="0" err="1"/>
              <a:t>messages</a:t>
            </a:r>
            <a:r>
              <a:rPr lang="es-ES" dirty="0"/>
              <a:t>.</a:t>
            </a:r>
          </a:p>
          <a:p>
            <a:endParaRPr lang="es-ES" dirty="0"/>
          </a:p>
          <a:p>
            <a:pPr marL="45720" indent="0">
              <a:buNone/>
            </a:pPr>
            <a:r>
              <a:rPr lang="es-ES" b="1" dirty="0" err="1"/>
              <a:t>var</a:t>
            </a:r>
            <a:r>
              <a:rPr lang="es-ES" b="1" dirty="0"/>
              <a:t> socket = </a:t>
            </a:r>
            <a:r>
              <a:rPr lang="es-ES" b="1" dirty="0" err="1"/>
              <a:t>io.connect</a:t>
            </a:r>
            <a:r>
              <a:rPr lang="es-ES" b="1" dirty="0"/>
              <a:t>('http://localhost:8080', { '</a:t>
            </a:r>
            <a:r>
              <a:rPr lang="es-ES" b="1" dirty="0" err="1"/>
              <a:t>forceNew</a:t>
            </a:r>
            <a:r>
              <a:rPr lang="es-ES" b="1" dirty="0"/>
              <a:t>': true });</a:t>
            </a:r>
          </a:p>
          <a:p>
            <a:endParaRPr lang="es-ES" b="1" dirty="0"/>
          </a:p>
          <a:p>
            <a:pPr marL="45720" indent="0">
              <a:buNone/>
            </a:pPr>
            <a:r>
              <a:rPr lang="es-ES" b="1" dirty="0" err="1"/>
              <a:t>socket.on</a:t>
            </a:r>
            <a:r>
              <a:rPr lang="es-ES" b="1" dirty="0"/>
              <a:t>('</a:t>
            </a:r>
            <a:r>
              <a:rPr lang="es-ES" b="1" dirty="0" err="1"/>
              <a:t>messages</a:t>
            </a:r>
            <a:r>
              <a:rPr lang="es-ES" b="1" dirty="0"/>
              <a:t>', </a:t>
            </a:r>
            <a:r>
              <a:rPr lang="es-ES" b="1" dirty="0" err="1"/>
              <a:t>function</a:t>
            </a:r>
            <a:r>
              <a:rPr lang="es-ES" b="1" dirty="0"/>
              <a:t>(data) {</a:t>
            </a:r>
          </a:p>
          <a:p>
            <a:pPr marL="45720" indent="0">
              <a:buNone/>
            </a:pPr>
            <a:r>
              <a:rPr lang="es-ES" b="1" dirty="0"/>
              <a:t>	console.log(data);</a:t>
            </a:r>
          </a:p>
          <a:p>
            <a:pPr marL="45720" indent="0">
              <a:buNone/>
            </a:pPr>
            <a:r>
              <a:rPr lang="es-ES" b="1"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86</a:t>
            </a:fld>
            <a:endParaRPr lang="es-ES"/>
          </a:p>
        </p:txBody>
      </p:sp>
    </p:spTree>
    <p:extLst>
      <p:ext uri="{BB962C8B-B14F-4D97-AF65-F5344CB8AC3E}">
        <p14:creationId xmlns:p14="http://schemas.microsoft.com/office/powerpoint/2010/main" val="26557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a:xfrm>
            <a:off x="1341120" y="1345474"/>
            <a:ext cx="9509760" cy="5269020"/>
          </a:xfrm>
        </p:spPr>
        <p:txBody>
          <a:bodyPr>
            <a:normAutofit fontScale="92500" lnSpcReduction="10000"/>
          </a:bodyPr>
          <a:lstStyle/>
          <a:p>
            <a:r>
              <a:rPr lang="es-ES" dirty="0"/>
              <a:t>data tendrá el array de mensajes que envía el servidor. En lugar de imprimirlo por consola queremos que se muestre en el HTML, por tanto vamos a cambiar algunas cosas.</a:t>
            </a:r>
          </a:p>
          <a:p>
            <a:r>
              <a:rPr lang="es-ES" dirty="0"/>
              <a:t>Primero añadimos un </a:t>
            </a:r>
            <a:r>
              <a:rPr lang="es-ES" dirty="0" err="1"/>
              <a:t>div</a:t>
            </a:r>
            <a:r>
              <a:rPr lang="es-ES" dirty="0"/>
              <a:t> con el id </a:t>
            </a:r>
            <a:r>
              <a:rPr lang="es-ES" dirty="0" err="1"/>
              <a:t>messages</a:t>
            </a:r>
            <a:r>
              <a:rPr lang="es-ES" dirty="0"/>
              <a:t> donde pondremos todos los mensajes que lleguen.</a:t>
            </a:r>
          </a:p>
          <a:p>
            <a:pPr marL="45720" indent="0">
              <a:buNone/>
            </a:pPr>
            <a:r>
              <a:rPr lang="es-ES" b="1" dirty="0"/>
              <a:t>		&lt;</a:t>
            </a:r>
            <a:r>
              <a:rPr lang="es-ES" b="1" dirty="0" err="1"/>
              <a:t>div</a:t>
            </a:r>
            <a:r>
              <a:rPr lang="es-ES" b="1" dirty="0"/>
              <a:t> id="</a:t>
            </a:r>
            <a:r>
              <a:rPr lang="es-ES" b="1" dirty="0" err="1"/>
              <a:t>messages</a:t>
            </a:r>
            <a:r>
              <a:rPr lang="es-ES" b="1" dirty="0"/>
              <a:t>"&gt;&lt;/</a:t>
            </a:r>
            <a:r>
              <a:rPr lang="es-ES" b="1" dirty="0" err="1"/>
              <a:t>div</a:t>
            </a:r>
            <a:r>
              <a:rPr lang="es-ES" b="1" dirty="0"/>
              <a:t>&gt;</a:t>
            </a:r>
          </a:p>
          <a:p>
            <a:r>
              <a:rPr lang="es-ES" dirty="0"/>
              <a:t>Después en nuestro server/main.js tenemos que indicar cual es la ruta que tendrán los ficheros estáticos, lo hacemos con el middleware </a:t>
            </a:r>
            <a:r>
              <a:rPr lang="es-ES" dirty="0" err="1"/>
              <a:t>express.static</a:t>
            </a:r>
            <a:r>
              <a:rPr lang="es-ES" dirty="0"/>
              <a:t>.</a:t>
            </a:r>
          </a:p>
          <a:p>
            <a:pPr marL="45720" indent="0">
              <a:buNone/>
            </a:pPr>
            <a:r>
              <a:rPr lang="es-ES" b="1" dirty="0"/>
              <a:t>		</a:t>
            </a:r>
            <a:r>
              <a:rPr lang="es-ES" b="1" dirty="0" err="1"/>
              <a:t>app.use</a:t>
            </a:r>
            <a:r>
              <a:rPr lang="es-ES" b="1" dirty="0"/>
              <a:t>(</a:t>
            </a:r>
            <a:r>
              <a:rPr lang="es-ES" b="1" dirty="0" err="1"/>
              <a:t>express.static</a:t>
            </a:r>
            <a:r>
              <a:rPr lang="es-ES" b="1" dirty="0"/>
              <a:t>('</a:t>
            </a:r>
            <a:r>
              <a:rPr lang="es-ES" b="1" dirty="0" err="1"/>
              <a:t>public</a:t>
            </a:r>
            <a:r>
              <a:rPr lang="es-ES" b="1" dirty="0"/>
              <a:t>’));</a:t>
            </a:r>
          </a:p>
          <a:p>
            <a:pPr marL="45720" indent="0">
              <a:buNone/>
            </a:pPr>
            <a:r>
              <a:rPr lang="es-ES" dirty="0"/>
              <a:t>Siendo </a:t>
            </a:r>
            <a:r>
              <a:rPr lang="es-ES" dirty="0" err="1"/>
              <a:t>public</a:t>
            </a:r>
            <a:r>
              <a:rPr lang="es-ES" dirty="0"/>
              <a:t> la carpeta donde tenemos el index.html y el main.js.</a:t>
            </a:r>
          </a:p>
          <a:p>
            <a:pPr marL="45720" indent="0">
              <a:buNone/>
            </a:pPr>
            <a:endParaRPr lang="es-ES" b="1" dirty="0"/>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87</a:t>
            </a:fld>
            <a:endParaRPr lang="es-ES"/>
          </a:p>
        </p:txBody>
      </p:sp>
    </p:spTree>
    <p:extLst>
      <p:ext uri="{BB962C8B-B14F-4D97-AF65-F5344CB8AC3E}">
        <p14:creationId xmlns:p14="http://schemas.microsoft.com/office/powerpoint/2010/main" val="226207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a:xfrm>
            <a:off x="1341120" y="1031966"/>
            <a:ext cx="9509760" cy="5582528"/>
          </a:xfrm>
        </p:spPr>
        <p:txBody>
          <a:bodyPr>
            <a:normAutofit fontScale="55000" lnSpcReduction="20000"/>
          </a:bodyPr>
          <a:lstStyle/>
          <a:p>
            <a:r>
              <a:rPr lang="es-ES" dirty="0"/>
              <a:t>En main.js del cliente, vamos a crear una función que llamaremos render() que se encargará de pintar en el HTML los mensajes:</a:t>
            </a:r>
          </a:p>
          <a:p>
            <a:pPr marL="45720" indent="0">
              <a:buNone/>
            </a:pPr>
            <a:r>
              <a:rPr lang="es-ES" b="1" dirty="0" err="1"/>
              <a:t>function</a:t>
            </a:r>
            <a:r>
              <a:rPr lang="es-ES" b="1" dirty="0"/>
              <a:t> render(data) {</a:t>
            </a:r>
          </a:p>
          <a:p>
            <a:pPr marL="45720" indent="0">
              <a:buNone/>
            </a:pPr>
            <a:r>
              <a:rPr lang="es-ES" b="1" dirty="0"/>
              <a:t>	</a:t>
            </a:r>
            <a:r>
              <a:rPr lang="es-ES" b="1" dirty="0" err="1"/>
              <a:t>var</a:t>
            </a:r>
            <a:r>
              <a:rPr lang="es-ES" b="1" dirty="0"/>
              <a:t> </a:t>
            </a:r>
            <a:r>
              <a:rPr lang="es-ES" b="1" dirty="0" err="1"/>
              <a:t>html</a:t>
            </a:r>
            <a:r>
              <a:rPr lang="es-ES" b="1" dirty="0"/>
              <a:t> = </a:t>
            </a:r>
            <a:r>
              <a:rPr lang="es-ES" b="1" dirty="0" err="1"/>
              <a:t>data.map</a:t>
            </a:r>
            <a:r>
              <a:rPr lang="es-ES" b="1" dirty="0"/>
              <a:t>(</a:t>
            </a:r>
            <a:r>
              <a:rPr lang="es-ES" b="1" dirty="0" err="1"/>
              <a:t>function</a:t>
            </a:r>
            <a:r>
              <a:rPr lang="es-ES" b="1" dirty="0"/>
              <a:t>(</a:t>
            </a:r>
            <a:r>
              <a:rPr lang="es-ES" b="1" dirty="0" err="1"/>
              <a:t>elem</a:t>
            </a:r>
            <a:r>
              <a:rPr lang="es-ES" b="1" dirty="0"/>
              <a:t>, </a:t>
            </a:r>
            <a:r>
              <a:rPr lang="es-ES" b="1" dirty="0" err="1"/>
              <a:t>index</a:t>
            </a:r>
            <a:r>
              <a:rPr lang="es-ES" b="1" dirty="0"/>
              <a:t>){</a:t>
            </a:r>
          </a:p>
          <a:p>
            <a:pPr marL="45720" indent="0">
              <a:buNone/>
            </a:pPr>
            <a:r>
              <a:rPr lang="es-ES" b="1" dirty="0"/>
              <a:t>    	</a:t>
            </a:r>
            <a:r>
              <a:rPr lang="es-ES" b="1" dirty="0" err="1"/>
              <a:t>return</a:t>
            </a:r>
            <a:r>
              <a:rPr lang="es-ES" b="1" dirty="0"/>
              <a:t>(`&lt;</a:t>
            </a:r>
            <a:r>
              <a:rPr lang="es-ES" b="1" dirty="0" err="1"/>
              <a:t>div</a:t>
            </a:r>
            <a:r>
              <a:rPr lang="es-ES" b="1" dirty="0"/>
              <a:t>&gt;</a:t>
            </a:r>
          </a:p>
          <a:p>
            <a:pPr marL="45720" indent="0">
              <a:buNone/>
            </a:pPr>
            <a:r>
              <a:rPr lang="es-ES" b="1" dirty="0"/>
              <a:t>        		 &lt;</a:t>
            </a:r>
            <a:r>
              <a:rPr lang="es-ES" b="1" dirty="0" err="1"/>
              <a:t>strong</a:t>
            </a:r>
            <a:r>
              <a:rPr lang="es-ES" b="1" dirty="0"/>
              <a:t>&gt;${</a:t>
            </a:r>
            <a:r>
              <a:rPr lang="es-ES" b="1" dirty="0" err="1"/>
              <a:t>elem.author</a:t>
            </a:r>
            <a:r>
              <a:rPr lang="es-ES" b="1" dirty="0"/>
              <a:t>}&lt;/</a:t>
            </a:r>
            <a:r>
              <a:rPr lang="es-ES" b="1" dirty="0" err="1"/>
              <a:t>strong</a:t>
            </a:r>
            <a:r>
              <a:rPr lang="es-ES" b="1" dirty="0"/>
              <a:t>&gt;:</a:t>
            </a:r>
          </a:p>
          <a:p>
            <a:pPr marL="45720" indent="0">
              <a:buNone/>
            </a:pPr>
            <a:r>
              <a:rPr lang="es-ES" b="1" dirty="0"/>
              <a:t>                 &lt;em&gt;${</a:t>
            </a:r>
            <a:r>
              <a:rPr lang="es-ES" b="1" dirty="0" err="1"/>
              <a:t>elem.text</a:t>
            </a:r>
            <a:r>
              <a:rPr lang="es-ES" b="1" dirty="0"/>
              <a:t>}&lt;/em&gt;</a:t>
            </a:r>
          </a:p>
          <a:p>
            <a:pPr marL="45720" indent="0">
              <a:buNone/>
            </a:pPr>
            <a:r>
              <a:rPr lang="es-ES" b="1" dirty="0"/>
              <a:t>        &lt;/</a:t>
            </a:r>
            <a:r>
              <a:rPr lang="es-ES" b="1" dirty="0" err="1"/>
              <a:t>div</a:t>
            </a:r>
            <a:r>
              <a:rPr lang="es-ES" b="1" dirty="0"/>
              <a:t>&gt;`)</a:t>
            </a:r>
          </a:p>
          <a:p>
            <a:pPr marL="45720" indent="0">
              <a:buNone/>
            </a:pPr>
            <a:r>
              <a:rPr lang="es-ES" b="1" dirty="0"/>
              <a:t>    }).</a:t>
            </a:r>
            <a:r>
              <a:rPr lang="es-ES" b="1" dirty="0" err="1"/>
              <a:t>join</a:t>
            </a:r>
            <a:r>
              <a:rPr lang="es-ES" b="1" dirty="0"/>
              <a:t>(" ");</a:t>
            </a:r>
          </a:p>
          <a:p>
            <a:pPr marL="45720" indent="0">
              <a:buNone/>
            </a:pPr>
            <a:r>
              <a:rPr lang="es-ES" b="1" dirty="0"/>
              <a:t>    </a:t>
            </a:r>
          </a:p>
          <a:p>
            <a:pPr marL="45720" indent="0">
              <a:buNone/>
            </a:pPr>
            <a:r>
              <a:rPr lang="es-ES" b="1" dirty="0"/>
              <a:t>    </a:t>
            </a:r>
            <a:r>
              <a:rPr lang="es-ES" b="1" dirty="0" err="1"/>
              <a:t>document.getElementById</a:t>
            </a:r>
            <a:r>
              <a:rPr lang="es-ES" b="1" dirty="0"/>
              <a:t>('</a:t>
            </a:r>
            <a:r>
              <a:rPr lang="es-ES" b="1" dirty="0" err="1"/>
              <a:t>messages</a:t>
            </a:r>
            <a:r>
              <a:rPr lang="es-ES" b="1" dirty="0"/>
              <a:t>').</a:t>
            </a:r>
            <a:r>
              <a:rPr lang="es-ES" b="1" dirty="0" err="1"/>
              <a:t>innerHTML</a:t>
            </a:r>
            <a:r>
              <a:rPr lang="es-ES" b="1" dirty="0"/>
              <a:t> = </a:t>
            </a:r>
            <a:r>
              <a:rPr lang="es-ES" b="1" dirty="0" err="1"/>
              <a:t>html</a:t>
            </a:r>
            <a:r>
              <a:rPr lang="es-ES" b="1" dirty="0"/>
              <a:t>;</a:t>
            </a:r>
          </a:p>
          <a:p>
            <a:pPr marL="45720" indent="0">
              <a:buNone/>
            </a:pPr>
            <a:r>
              <a:rPr lang="es-ES" b="1" dirty="0"/>
              <a:t>}</a:t>
            </a:r>
          </a:p>
          <a:p>
            <a:pPr marL="45720" indent="0">
              <a:buNone/>
            </a:pPr>
            <a:r>
              <a:rPr lang="es-ES" b="1" dirty="0" err="1"/>
              <a:t>socket.on</a:t>
            </a:r>
            <a:r>
              <a:rPr lang="es-ES" b="1" dirty="0"/>
              <a:t>('</a:t>
            </a:r>
            <a:r>
              <a:rPr lang="es-ES" b="1" dirty="0" err="1"/>
              <a:t>messages</a:t>
            </a:r>
            <a:r>
              <a:rPr lang="es-ES" b="1" dirty="0"/>
              <a:t>', </a:t>
            </a:r>
            <a:r>
              <a:rPr lang="es-ES" b="1" dirty="0" err="1"/>
              <a:t>function</a:t>
            </a:r>
            <a:r>
              <a:rPr lang="es-ES" b="1" dirty="0"/>
              <a:t>(data) {</a:t>
            </a:r>
          </a:p>
          <a:p>
            <a:pPr marL="45720" indent="0">
              <a:buNone/>
            </a:pPr>
            <a:r>
              <a:rPr lang="es-ES" b="1" dirty="0"/>
              <a:t>	render(data);</a:t>
            </a:r>
          </a:p>
          <a:p>
            <a:pPr marL="45720" indent="0">
              <a:buNone/>
            </a:pPr>
            <a:r>
              <a:rPr lang="es-ES" b="1"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88</a:t>
            </a:fld>
            <a:endParaRPr lang="es-ES"/>
          </a:p>
        </p:txBody>
      </p:sp>
    </p:spTree>
    <p:extLst>
      <p:ext uri="{BB962C8B-B14F-4D97-AF65-F5344CB8AC3E}">
        <p14:creationId xmlns:p14="http://schemas.microsoft.com/office/powerpoint/2010/main" val="30167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a:xfrm>
            <a:off x="1341120" y="1345474"/>
            <a:ext cx="9509760" cy="5269020"/>
          </a:xfrm>
        </p:spPr>
        <p:txBody>
          <a:bodyPr>
            <a:normAutofit fontScale="85000" lnSpcReduction="20000"/>
          </a:bodyPr>
          <a:lstStyle/>
          <a:p>
            <a:r>
              <a:rPr lang="es-ES" dirty="0"/>
              <a:t>Lo que hace esta función es iterar sobre los datos que llegan a través del socket con la función </a:t>
            </a:r>
            <a:r>
              <a:rPr lang="es-ES" dirty="0" err="1"/>
              <a:t>map</a:t>
            </a:r>
            <a:r>
              <a:rPr lang="es-ES" dirty="0"/>
              <a:t> de JavaScript, y para cada elemento del array pinta una plantilla HTML con el nombre del autor y el texto del mensaje de cada elemento-mensaje.</a:t>
            </a:r>
          </a:p>
          <a:p>
            <a:r>
              <a:rPr lang="es-ES" dirty="0"/>
              <a:t>Para este ejemplo estamos usando una de las novedades de ECMAScript6 que ya pueden usarse en el navegador sin necesidad de utilizar </a:t>
            </a:r>
            <a:r>
              <a:rPr lang="es-ES" dirty="0" err="1"/>
              <a:t>transpiladores</a:t>
            </a:r>
            <a:r>
              <a:rPr lang="es-ES" dirty="0"/>
              <a:t> como </a:t>
            </a:r>
            <a:r>
              <a:rPr lang="es-ES" b="1" dirty="0"/>
              <a:t>Babel.js</a:t>
            </a:r>
            <a:r>
              <a:rPr lang="es-ES" dirty="0"/>
              <a:t>, y son los </a:t>
            </a:r>
            <a:r>
              <a:rPr lang="es-ES" dirty="0" err="1"/>
              <a:t>Template</a:t>
            </a:r>
            <a:r>
              <a:rPr lang="es-ES" dirty="0"/>
              <a:t> </a:t>
            </a:r>
            <a:r>
              <a:rPr lang="es-ES" dirty="0" err="1"/>
              <a:t>Strings</a:t>
            </a:r>
            <a:r>
              <a:rPr lang="es-ES" dirty="0"/>
              <a:t> que no es más que escribir </a:t>
            </a:r>
            <a:r>
              <a:rPr lang="es-ES" dirty="0" err="1"/>
              <a:t>Strings</a:t>
            </a:r>
            <a:r>
              <a:rPr lang="es-ES" dirty="0"/>
              <a:t> delimitados con el acento invertido y nos permite prescindir de concatenaciones con el símbolo + y podemos utilizar variables con ${</a:t>
            </a:r>
            <a:r>
              <a:rPr lang="es-ES" dirty="0" err="1"/>
              <a:t>nombre_variable</a:t>
            </a:r>
            <a:r>
              <a:rPr lang="es-ES" dirty="0"/>
              <a:t>} para pintarlas dentro del </a:t>
            </a:r>
            <a:r>
              <a:rPr lang="es-ES" dirty="0" err="1"/>
              <a:t>String</a:t>
            </a:r>
            <a:r>
              <a:rPr lang="es-ES" dirty="0"/>
              <a:t>.</a:t>
            </a:r>
          </a:p>
          <a:p>
            <a:r>
              <a:rPr lang="es-ES" dirty="0"/>
              <a:t>Después usamos el método </a:t>
            </a:r>
            <a:r>
              <a:rPr lang="es-ES" dirty="0" err="1"/>
              <a:t>join</a:t>
            </a:r>
            <a:r>
              <a:rPr lang="es-ES" dirty="0"/>
              <a:t>, que pintará los elementos del array separados por un espacio. Si no hacemos eso, nos pintará una coma , entre los elementos.</a:t>
            </a:r>
          </a:p>
          <a:p>
            <a:r>
              <a:rPr lang="es-ES" dirty="0"/>
              <a:t>Por último, cuando el </a:t>
            </a:r>
            <a:r>
              <a:rPr lang="es-ES" dirty="0" err="1"/>
              <a:t>template</a:t>
            </a:r>
            <a:r>
              <a:rPr lang="es-ES" dirty="0"/>
              <a:t> esté completo lo insertamos en el DOM, dentro del </a:t>
            </a:r>
            <a:r>
              <a:rPr lang="es-ES" dirty="0" err="1"/>
              <a:t>div</a:t>
            </a:r>
            <a:r>
              <a:rPr lang="es-ES" dirty="0"/>
              <a:t> con id </a:t>
            </a:r>
            <a:r>
              <a:rPr lang="es-ES" dirty="0" err="1"/>
              <a:t>messages</a:t>
            </a:r>
            <a:endParaRPr lang="es-ES" dirty="0"/>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89</a:t>
            </a:fld>
            <a:endParaRPr lang="es-ES"/>
          </a:p>
        </p:txBody>
      </p:sp>
    </p:spTree>
    <p:extLst>
      <p:ext uri="{BB962C8B-B14F-4D97-AF65-F5344CB8AC3E}">
        <p14:creationId xmlns:p14="http://schemas.microsoft.com/office/powerpoint/2010/main" val="356379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EAD42-7590-4449-A63D-1A1A411D656B}"/>
              </a:ext>
            </a:extLst>
          </p:cNvPr>
          <p:cNvSpPr>
            <a:spLocks noGrp="1"/>
          </p:cNvSpPr>
          <p:nvPr>
            <p:ph type="title"/>
          </p:nvPr>
        </p:nvSpPr>
        <p:spPr/>
        <p:txBody>
          <a:bodyPr/>
          <a:lstStyle/>
          <a:p>
            <a:r>
              <a:rPr lang="es-ES" dirty="0"/>
              <a:t>1. </a:t>
            </a:r>
            <a:r>
              <a:rPr lang="es-ES" dirty="0" err="1"/>
              <a:t>NodeJS</a:t>
            </a:r>
            <a:endParaRPr lang="es-ES" dirty="0"/>
          </a:p>
        </p:txBody>
      </p:sp>
      <p:sp>
        <p:nvSpPr>
          <p:cNvPr id="3" name="Marcador de contenido 2">
            <a:extLst>
              <a:ext uri="{FF2B5EF4-FFF2-40B4-BE49-F238E27FC236}">
                <a16:creationId xmlns:a16="http://schemas.microsoft.com/office/drawing/2014/main" id="{A49CE180-7044-4D0E-9B67-D3B4C8CAC3C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7581244D-B71B-49A5-923C-0428D0D03629}"/>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B0DDB6FF-19A1-4765-8835-C812CBEF0BDC}"/>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4B6BDF16-C11F-4501-95C3-7CB6DD702B90}"/>
              </a:ext>
            </a:extLst>
          </p:cNvPr>
          <p:cNvSpPr>
            <a:spLocks noGrp="1"/>
          </p:cNvSpPr>
          <p:nvPr>
            <p:ph type="sldNum" sz="quarter" idx="12"/>
          </p:nvPr>
        </p:nvSpPr>
        <p:spPr/>
        <p:txBody>
          <a:bodyPr/>
          <a:lstStyle/>
          <a:p>
            <a:fld id="{E4253A2E-9865-4013-9D0B-AE4969F4ED8F}" type="slidenum">
              <a:rPr lang="es-ES" smtClean="0"/>
              <a:t>9</a:t>
            </a:fld>
            <a:endParaRPr lang="es-ES"/>
          </a:p>
        </p:txBody>
      </p:sp>
      <p:pic>
        <p:nvPicPr>
          <p:cNvPr id="7" name="Imagen 6">
            <a:extLst>
              <a:ext uri="{FF2B5EF4-FFF2-40B4-BE49-F238E27FC236}">
                <a16:creationId xmlns:a16="http://schemas.microsoft.com/office/drawing/2014/main" id="{CA4C49B1-46CF-4F50-B3B8-3DF7BBD74E66}"/>
              </a:ext>
            </a:extLst>
          </p:cNvPr>
          <p:cNvPicPr>
            <a:picLocks noChangeAspect="1"/>
          </p:cNvPicPr>
          <p:nvPr/>
        </p:nvPicPr>
        <p:blipFill>
          <a:blip r:embed="rId2"/>
          <a:stretch>
            <a:fillRect/>
          </a:stretch>
        </p:blipFill>
        <p:spPr>
          <a:xfrm>
            <a:off x="1004887" y="790575"/>
            <a:ext cx="10182225" cy="5276850"/>
          </a:xfrm>
          <a:prstGeom prst="rect">
            <a:avLst/>
          </a:prstGeom>
        </p:spPr>
      </p:pic>
    </p:spTree>
    <p:extLst>
      <p:ext uri="{BB962C8B-B14F-4D97-AF65-F5344CB8AC3E}">
        <p14:creationId xmlns:p14="http://schemas.microsoft.com/office/powerpoint/2010/main" val="413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fontScale="70000" lnSpcReduction="20000"/>
          </a:bodyPr>
          <a:lstStyle/>
          <a:p>
            <a:r>
              <a:rPr lang="es-ES" dirty="0"/>
              <a:t>Enviando mensajes</a:t>
            </a:r>
          </a:p>
          <a:p>
            <a:r>
              <a:rPr lang="es-ES" dirty="0"/>
              <a:t>Ya recibimos mensajes y los pintamos en el HTML, pero ahora para tener un chat más completo, queremos poder enviar mensajes propios, notificar al servidor y que este se encargue de que todos los clientes web conectados reciban esos mensajes al instante, sin tener que preguntar si hay nuevos.</a:t>
            </a:r>
          </a:p>
          <a:p>
            <a:r>
              <a:rPr lang="es-ES" dirty="0"/>
              <a:t>Para poder enviar mensajes, lo primero que necesitamos es un formulario en nuestro HTML:</a:t>
            </a:r>
          </a:p>
          <a:p>
            <a:pPr marL="45720" indent="0">
              <a:buNone/>
            </a:pPr>
            <a:r>
              <a:rPr lang="es-ES" b="1" dirty="0"/>
              <a:t>&lt;</a:t>
            </a:r>
            <a:r>
              <a:rPr lang="es-ES" b="1" dirty="0" err="1"/>
              <a:t>form</a:t>
            </a:r>
            <a:r>
              <a:rPr lang="es-ES" b="1" dirty="0"/>
              <a:t> </a:t>
            </a:r>
            <a:r>
              <a:rPr lang="es-ES" b="1" dirty="0" err="1"/>
              <a:t>onsubmit</a:t>
            </a:r>
            <a:r>
              <a:rPr lang="es-ES" b="1" dirty="0"/>
              <a:t>="</a:t>
            </a:r>
            <a:r>
              <a:rPr lang="es-ES" b="1" dirty="0" err="1"/>
              <a:t>return</a:t>
            </a:r>
            <a:r>
              <a:rPr lang="es-ES" b="1" dirty="0"/>
              <a:t> </a:t>
            </a:r>
            <a:r>
              <a:rPr lang="es-ES" b="1" dirty="0" err="1"/>
              <a:t>addMessage</a:t>
            </a:r>
            <a:r>
              <a:rPr lang="es-ES" b="1" dirty="0"/>
              <a:t>(</a:t>
            </a:r>
            <a:r>
              <a:rPr lang="es-ES" b="1" dirty="0" err="1"/>
              <a:t>this</a:t>
            </a:r>
            <a:r>
              <a:rPr lang="es-ES" b="1" dirty="0"/>
              <a:t>)"&gt;</a:t>
            </a:r>
          </a:p>
          <a:p>
            <a:pPr marL="45720" indent="0">
              <a:buNone/>
            </a:pPr>
            <a:r>
              <a:rPr lang="es-ES" b="1" dirty="0"/>
              <a:t>	&lt;input </a:t>
            </a:r>
            <a:r>
              <a:rPr lang="es-ES" b="1" dirty="0" err="1"/>
              <a:t>type</a:t>
            </a:r>
            <a:r>
              <a:rPr lang="es-ES" b="1" dirty="0"/>
              <a:t>="</a:t>
            </a:r>
            <a:r>
              <a:rPr lang="es-ES" b="1" dirty="0" err="1"/>
              <a:t>text</a:t>
            </a:r>
            <a:r>
              <a:rPr lang="es-ES" b="1" dirty="0"/>
              <a:t>" id="</a:t>
            </a:r>
            <a:r>
              <a:rPr lang="es-ES" b="1" dirty="0" err="1"/>
              <a:t>username</a:t>
            </a:r>
            <a:r>
              <a:rPr lang="es-ES" b="1" dirty="0"/>
              <a:t>" </a:t>
            </a:r>
            <a:r>
              <a:rPr lang="es-ES" b="1" dirty="0" err="1"/>
              <a:t>placeholder</a:t>
            </a:r>
            <a:r>
              <a:rPr lang="es-ES" b="1" dirty="0"/>
              <a:t>="Tu Nombre" &gt;</a:t>
            </a:r>
          </a:p>
          <a:p>
            <a:pPr marL="45720" indent="0">
              <a:buNone/>
            </a:pPr>
            <a:r>
              <a:rPr lang="es-ES" b="1" dirty="0"/>
              <a:t>    &lt;input </a:t>
            </a:r>
            <a:r>
              <a:rPr lang="es-ES" b="1" dirty="0" err="1"/>
              <a:t>type</a:t>
            </a:r>
            <a:r>
              <a:rPr lang="es-ES" b="1" dirty="0"/>
              <a:t>="</a:t>
            </a:r>
            <a:r>
              <a:rPr lang="es-ES" b="1" dirty="0" err="1"/>
              <a:t>text</a:t>
            </a:r>
            <a:r>
              <a:rPr lang="es-ES" b="1" dirty="0"/>
              <a:t>" id="texto" </a:t>
            </a:r>
            <a:r>
              <a:rPr lang="es-ES" b="1" dirty="0" err="1"/>
              <a:t>placeholder</a:t>
            </a:r>
            <a:r>
              <a:rPr lang="es-ES" b="1" dirty="0"/>
              <a:t>="Cuéntanos algo..."&gt;</a:t>
            </a:r>
          </a:p>
          <a:p>
            <a:pPr marL="45720" indent="0">
              <a:buNone/>
            </a:pPr>
            <a:r>
              <a:rPr lang="es-ES" b="1" dirty="0"/>
              <a:t>    &lt;input </a:t>
            </a:r>
            <a:r>
              <a:rPr lang="es-ES" b="1" dirty="0" err="1"/>
              <a:t>type</a:t>
            </a:r>
            <a:r>
              <a:rPr lang="es-ES" b="1" dirty="0"/>
              <a:t>="</a:t>
            </a:r>
            <a:r>
              <a:rPr lang="es-ES" b="1" dirty="0" err="1"/>
              <a:t>submit</a:t>
            </a:r>
            <a:r>
              <a:rPr lang="es-ES" b="1" dirty="0"/>
              <a:t>" </a:t>
            </a:r>
            <a:r>
              <a:rPr lang="es-ES" b="1" dirty="0" err="1"/>
              <a:t>value</a:t>
            </a:r>
            <a:r>
              <a:rPr lang="es-ES" b="1" dirty="0"/>
              <a:t>="Enviar!"&gt;</a:t>
            </a:r>
          </a:p>
          <a:p>
            <a:pPr marL="45720" indent="0">
              <a:buNone/>
            </a:pPr>
            <a:r>
              <a:rPr lang="es-ES" b="1" dirty="0"/>
              <a:t>&lt;/</a:t>
            </a:r>
            <a:r>
              <a:rPr lang="es-ES" b="1" dirty="0" err="1"/>
              <a:t>form</a:t>
            </a:r>
            <a:r>
              <a:rPr lang="es-ES" b="1" dirty="0"/>
              <a:t>&gt;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90</a:t>
            </a:fld>
            <a:endParaRPr lang="es-ES"/>
          </a:p>
        </p:txBody>
      </p:sp>
    </p:spTree>
    <p:extLst>
      <p:ext uri="{BB962C8B-B14F-4D97-AF65-F5344CB8AC3E}">
        <p14:creationId xmlns:p14="http://schemas.microsoft.com/office/powerpoint/2010/main" val="299721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lstStyle/>
          <a:p>
            <a:r>
              <a:rPr lang="es-ES" dirty="0"/>
              <a:t>El formulario tendrá dos campos, para el nombre del autor y para el texto del mensaje, además del botón de </a:t>
            </a:r>
            <a:r>
              <a:rPr lang="es-ES" dirty="0" err="1"/>
              <a:t>submit</a:t>
            </a:r>
            <a:r>
              <a:rPr lang="es-ES" dirty="0"/>
              <a:t> para enviar. Lo que no tiene este formulario es un </a:t>
            </a:r>
            <a:r>
              <a:rPr lang="es-ES" dirty="0" err="1"/>
              <a:t>action</a:t>
            </a:r>
            <a:r>
              <a:rPr lang="es-ES" dirty="0"/>
              <a:t>, ya que eso provocaría que se recargara la página. Por ello, para saber cuando se envía el formulario utilizaremos el evento </a:t>
            </a:r>
            <a:r>
              <a:rPr lang="es-ES" dirty="0" err="1"/>
              <a:t>onsubmit</a:t>
            </a:r>
            <a:r>
              <a:rPr lang="es-ES" dirty="0"/>
              <a:t> que llamará a la función </a:t>
            </a:r>
            <a:r>
              <a:rPr lang="es-ES" dirty="0" err="1"/>
              <a:t>addMessage</a:t>
            </a:r>
            <a:r>
              <a:rPr lang="es-ES" dirty="0"/>
              <a:t> de la aplicación cliente.</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91</a:t>
            </a:fld>
            <a:endParaRPr lang="es-ES"/>
          </a:p>
        </p:txBody>
      </p:sp>
    </p:spTree>
    <p:extLst>
      <p:ext uri="{BB962C8B-B14F-4D97-AF65-F5344CB8AC3E}">
        <p14:creationId xmlns:p14="http://schemas.microsoft.com/office/powerpoint/2010/main" val="11803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fontScale="77500" lnSpcReduction="20000"/>
          </a:bodyPr>
          <a:lstStyle/>
          <a:p>
            <a:r>
              <a:rPr lang="es-ES" dirty="0"/>
              <a:t>Definamos la función en el fichero </a:t>
            </a:r>
            <a:r>
              <a:rPr lang="es-ES" dirty="0" err="1"/>
              <a:t>public</a:t>
            </a:r>
            <a:r>
              <a:rPr lang="es-ES" dirty="0"/>
              <a:t>/main.js</a:t>
            </a:r>
          </a:p>
          <a:p>
            <a:endParaRPr lang="es-ES" dirty="0"/>
          </a:p>
          <a:p>
            <a:pPr marL="45720" indent="0">
              <a:buNone/>
            </a:pPr>
            <a:r>
              <a:rPr lang="es-ES" b="1" dirty="0" err="1"/>
              <a:t>function</a:t>
            </a:r>
            <a:r>
              <a:rPr lang="es-ES" b="1" dirty="0"/>
              <a:t> </a:t>
            </a:r>
            <a:r>
              <a:rPr lang="es-ES" b="1" dirty="0" err="1"/>
              <a:t>addMessage</a:t>
            </a:r>
            <a:r>
              <a:rPr lang="es-ES" b="1" dirty="0"/>
              <a:t>(e) {</a:t>
            </a:r>
          </a:p>
          <a:p>
            <a:pPr marL="45720" indent="0">
              <a:buNone/>
            </a:pPr>
            <a:r>
              <a:rPr lang="es-ES" b="1" dirty="0"/>
              <a:t>    </a:t>
            </a:r>
            <a:r>
              <a:rPr lang="es-ES" b="1" dirty="0" err="1"/>
              <a:t>var</a:t>
            </a:r>
            <a:r>
              <a:rPr lang="es-ES" b="1" dirty="0"/>
              <a:t> mensaje = {</a:t>
            </a:r>
          </a:p>
          <a:p>
            <a:pPr marL="45720" indent="0">
              <a:buNone/>
            </a:pPr>
            <a:r>
              <a:rPr lang="es-ES" b="1" dirty="0"/>
              <a:t>    </a:t>
            </a:r>
            <a:r>
              <a:rPr lang="es-ES" b="1" dirty="0" err="1"/>
              <a:t>author</a:t>
            </a:r>
            <a:r>
              <a:rPr lang="es-ES" b="1" dirty="0"/>
              <a:t>: </a:t>
            </a:r>
            <a:r>
              <a:rPr lang="es-ES" b="1" dirty="0" err="1"/>
              <a:t>document.getElementById</a:t>
            </a:r>
            <a:r>
              <a:rPr lang="es-ES" b="1" dirty="0"/>
              <a:t>('</a:t>
            </a:r>
            <a:r>
              <a:rPr lang="es-ES" b="1" dirty="0" err="1"/>
              <a:t>username</a:t>
            </a:r>
            <a:r>
              <a:rPr lang="es-ES" b="1" dirty="0"/>
              <a:t>').</a:t>
            </a:r>
            <a:r>
              <a:rPr lang="es-ES" b="1" dirty="0" err="1"/>
              <a:t>value</a:t>
            </a:r>
            <a:r>
              <a:rPr lang="es-ES" b="1" dirty="0"/>
              <a:t>,</a:t>
            </a:r>
          </a:p>
          <a:p>
            <a:pPr marL="45720" indent="0">
              <a:buNone/>
            </a:pPr>
            <a:r>
              <a:rPr lang="es-ES" b="1" dirty="0"/>
              <a:t>    </a:t>
            </a:r>
            <a:r>
              <a:rPr lang="es-ES" b="1" dirty="0" err="1"/>
              <a:t>text</a:t>
            </a:r>
            <a:r>
              <a:rPr lang="es-ES" b="1" dirty="0"/>
              <a:t>: </a:t>
            </a:r>
            <a:r>
              <a:rPr lang="es-ES" b="1" dirty="0" err="1"/>
              <a:t>document.getElementById</a:t>
            </a:r>
            <a:r>
              <a:rPr lang="es-ES" b="1" dirty="0"/>
              <a:t>('texto').</a:t>
            </a:r>
            <a:r>
              <a:rPr lang="es-ES" b="1" dirty="0" err="1"/>
              <a:t>value</a:t>
            </a:r>
            <a:endParaRPr lang="es-ES" b="1" dirty="0"/>
          </a:p>
          <a:p>
            <a:pPr marL="45720" indent="0">
              <a:buNone/>
            </a:pPr>
            <a:r>
              <a:rPr lang="es-ES" b="1" dirty="0"/>
              <a:t>  };</a:t>
            </a:r>
          </a:p>
          <a:p>
            <a:pPr marL="45720" indent="0">
              <a:buNone/>
            </a:pPr>
            <a:r>
              <a:rPr lang="es-ES" b="1" dirty="0"/>
              <a:t> </a:t>
            </a:r>
            <a:r>
              <a:rPr lang="es-ES" b="1" dirty="0" err="1"/>
              <a:t>socket.emit</a:t>
            </a:r>
            <a:r>
              <a:rPr lang="es-ES" b="1" dirty="0"/>
              <a:t>('new-</a:t>
            </a:r>
            <a:r>
              <a:rPr lang="es-ES" b="1" dirty="0" err="1"/>
              <a:t>message</a:t>
            </a:r>
            <a:r>
              <a:rPr lang="es-ES" b="1" dirty="0"/>
              <a:t>', mensaje);</a:t>
            </a:r>
          </a:p>
          <a:p>
            <a:pPr marL="45720" indent="0">
              <a:buNone/>
            </a:pPr>
            <a:r>
              <a:rPr lang="es-ES" b="1" dirty="0"/>
              <a:t>  </a:t>
            </a:r>
            <a:r>
              <a:rPr lang="es-ES" b="1" dirty="0" err="1"/>
              <a:t>return</a:t>
            </a:r>
            <a:r>
              <a:rPr lang="es-ES" b="1" dirty="0"/>
              <a:t> false;</a:t>
            </a:r>
          </a:p>
          <a:p>
            <a:pPr marL="45720" indent="0">
              <a:buNone/>
            </a:pPr>
            <a:r>
              <a:rPr lang="es-ES" b="1"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92</a:t>
            </a:fld>
            <a:endParaRPr lang="es-ES"/>
          </a:p>
        </p:txBody>
      </p:sp>
    </p:spTree>
    <p:extLst>
      <p:ext uri="{BB962C8B-B14F-4D97-AF65-F5344CB8AC3E}">
        <p14:creationId xmlns:p14="http://schemas.microsoft.com/office/powerpoint/2010/main" val="80320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fontScale="92500" lnSpcReduction="10000"/>
          </a:bodyPr>
          <a:lstStyle/>
          <a:p>
            <a:r>
              <a:rPr lang="es-ES" dirty="0"/>
              <a:t>La función simplemente recoge el valor de los inputs del autor y el texto y los envía por el socket con el mensaje new-mensaje para que lo escuche el servidor. Por tanto ahora es el momento de escuchar ese evento en el servidor. Volvemos a server/main.js</a:t>
            </a:r>
          </a:p>
          <a:p>
            <a:endParaRPr lang="es-ES" dirty="0"/>
          </a:p>
          <a:p>
            <a:pPr marL="45720" indent="0">
              <a:buNone/>
            </a:pPr>
            <a:r>
              <a:rPr lang="es-ES" b="1" dirty="0" err="1"/>
              <a:t>socket.on</a:t>
            </a:r>
            <a:r>
              <a:rPr lang="es-ES" b="1" dirty="0"/>
              <a:t>('new-</a:t>
            </a:r>
            <a:r>
              <a:rPr lang="es-ES" b="1" dirty="0" err="1"/>
              <a:t>message</a:t>
            </a:r>
            <a:r>
              <a:rPr lang="es-ES" b="1" dirty="0"/>
              <a:t>', </a:t>
            </a:r>
            <a:r>
              <a:rPr lang="es-ES" b="1" dirty="0" err="1"/>
              <a:t>function</a:t>
            </a:r>
            <a:r>
              <a:rPr lang="es-ES" b="1" dirty="0"/>
              <a:t>(data) {</a:t>
            </a:r>
          </a:p>
          <a:p>
            <a:pPr marL="45720" indent="0">
              <a:buNone/>
            </a:pPr>
            <a:r>
              <a:rPr lang="es-ES" b="1" dirty="0"/>
              <a:t>	</a:t>
            </a:r>
            <a:r>
              <a:rPr lang="es-ES" b="1" dirty="0" err="1"/>
              <a:t>messages.push</a:t>
            </a:r>
            <a:r>
              <a:rPr lang="es-ES" b="1" dirty="0"/>
              <a:t>(data);</a:t>
            </a:r>
          </a:p>
          <a:p>
            <a:pPr marL="45720" indent="0">
              <a:buNone/>
            </a:pPr>
            <a:r>
              <a:rPr lang="es-ES" b="1" dirty="0"/>
              <a:t>	</a:t>
            </a:r>
            <a:r>
              <a:rPr lang="es-ES" b="1" dirty="0" err="1"/>
              <a:t>io.sockets.emit</a:t>
            </a:r>
            <a:r>
              <a:rPr lang="es-ES" b="1" dirty="0"/>
              <a:t>('</a:t>
            </a:r>
            <a:r>
              <a:rPr lang="es-ES" b="1" dirty="0" err="1"/>
              <a:t>messages</a:t>
            </a:r>
            <a:r>
              <a:rPr lang="es-ES" b="1" dirty="0"/>
              <a:t>', </a:t>
            </a:r>
            <a:r>
              <a:rPr lang="es-ES" b="1" dirty="0" err="1"/>
              <a:t>messages</a:t>
            </a:r>
            <a:r>
              <a:rPr lang="es-ES" b="1" dirty="0"/>
              <a:t>);</a:t>
            </a:r>
          </a:p>
          <a:p>
            <a:pPr marL="45720" indent="0">
              <a:buNone/>
            </a:pPr>
            <a:r>
              <a:rPr lang="es-ES" b="1"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93</a:t>
            </a:fld>
            <a:endParaRPr lang="es-ES"/>
          </a:p>
        </p:txBody>
      </p:sp>
    </p:spTree>
    <p:extLst>
      <p:ext uri="{BB962C8B-B14F-4D97-AF65-F5344CB8AC3E}">
        <p14:creationId xmlns:p14="http://schemas.microsoft.com/office/powerpoint/2010/main" val="37186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normAutofit fontScale="92500" lnSpcReduction="20000"/>
          </a:bodyPr>
          <a:lstStyle/>
          <a:p>
            <a:r>
              <a:rPr lang="es-ES" dirty="0"/>
              <a:t>El socket escuchará el evento new-</a:t>
            </a:r>
            <a:r>
              <a:rPr lang="es-ES" dirty="0" err="1"/>
              <a:t>message</a:t>
            </a:r>
            <a:r>
              <a:rPr lang="es-ES" dirty="0"/>
              <a:t> y cuando llegue traerá consigo los datos en data. Lo que haremos será añadir ese nuevo mensaje que nos llega en data al array de </a:t>
            </a:r>
            <a:r>
              <a:rPr lang="es-ES" dirty="0" err="1"/>
              <a:t>messages</a:t>
            </a:r>
            <a:r>
              <a:rPr lang="es-ES" dirty="0"/>
              <a:t> con el método </a:t>
            </a:r>
            <a:r>
              <a:rPr lang="es-ES" dirty="0" err="1"/>
              <a:t>push</a:t>
            </a:r>
            <a:r>
              <a:rPr lang="es-ES" dirty="0"/>
              <a:t>.</a:t>
            </a:r>
          </a:p>
          <a:p>
            <a:r>
              <a:rPr lang="es-ES" dirty="0"/>
              <a:t>Y ahora para notificar a los clientes conectados tenemos que avisarles de alguna forma. Si lo hacemos con </a:t>
            </a:r>
            <a:r>
              <a:rPr lang="es-ES" dirty="0" err="1"/>
              <a:t>socket.emit</a:t>
            </a:r>
            <a:r>
              <a:rPr lang="es-ES" dirty="0"/>
              <a:t> estamos creando una comunicación 1:1, pero una sala de chat no es así, no es una comunicación privada. Tenemos que notificar a todos los clientes conectados. Esto lo conseguimos con </a:t>
            </a:r>
            <a:r>
              <a:rPr lang="es-ES" dirty="0" err="1"/>
              <a:t>io.sockets.emit</a:t>
            </a:r>
            <a:r>
              <a:rPr lang="es-ES" dirty="0"/>
              <a:t> que notificará a todos los sockets conectados.</a:t>
            </a:r>
          </a:p>
          <a:p>
            <a:r>
              <a:rPr lang="es-ES" dirty="0"/>
              <a:t>De esta forma si abrimos varios navegadores en la URL http://localhost:8080, podemos ver que la actualización es instantánea. Todo gracias a los </a:t>
            </a:r>
            <a:r>
              <a:rPr lang="es-ES" dirty="0" err="1"/>
              <a:t>websockets</a:t>
            </a:r>
            <a:r>
              <a:rPr lang="es-ES" dirty="0"/>
              <a:t>.</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94</a:t>
            </a:fld>
            <a:endParaRPr lang="es-ES"/>
          </a:p>
        </p:txBody>
      </p:sp>
    </p:spTree>
    <p:extLst>
      <p:ext uri="{BB962C8B-B14F-4D97-AF65-F5344CB8AC3E}">
        <p14:creationId xmlns:p14="http://schemas.microsoft.com/office/powerpoint/2010/main" val="93921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95</a:t>
            </a:fld>
            <a:endParaRPr lang="es-ES"/>
          </a:p>
        </p:txBody>
      </p:sp>
      <p:pic>
        <p:nvPicPr>
          <p:cNvPr id="23554" name="Picture 2" descr="Ejemplo con Websockets">
            <a:extLst>
              <a:ext uri="{FF2B5EF4-FFF2-40B4-BE49-F238E27FC236}">
                <a16:creationId xmlns:a16="http://schemas.microsoft.com/office/drawing/2014/main" id="{04E2CE8B-6FCB-4E99-9E8B-86282A2FA9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4456" y="1189083"/>
            <a:ext cx="8066343" cy="526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5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lstStyle/>
          <a:p>
            <a:r>
              <a:rPr lang="es-ES" dirty="0"/>
              <a:t>Esto es sólo una prueba de concepto. Con </a:t>
            </a:r>
            <a:r>
              <a:rPr lang="es-ES" dirty="0" err="1"/>
              <a:t>websockets</a:t>
            </a:r>
            <a:r>
              <a:rPr lang="es-ES" dirty="0"/>
              <a:t> se pueden hacer muchas cosas, como videojuegos combinándolo con </a:t>
            </a:r>
            <a:r>
              <a:rPr lang="es-ES" dirty="0" err="1"/>
              <a:t>canvas</a:t>
            </a:r>
            <a:r>
              <a:rPr lang="es-ES" dirty="0"/>
              <a:t>, o imagina una pizarra colaborativa dónde tu pintas algo y todos los que están viendo esa web pueden en tiempo real ver lo que estás haciendo.</a:t>
            </a:r>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96</a:t>
            </a:fld>
            <a:endParaRPr lang="es-ES"/>
          </a:p>
        </p:txBody>
      </p:sp>
    </p:spTree>
    <p:extLst>
      <p:ext uri="{BB962C8B-B14F-4D97-AF65-F5344CB8AC3E}">
        <p14:creationId xmlns:p14="http://schemas.microsoft.com/office/powerpoint/2010/main" val="41471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4C14-08D3-4FE2-B3D5-FF5B4959C143}"/>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85A04797-9E79-45F3-8F1F-64B7B7DB6558}"/>
              </a:ext>
            </a:extLst>
          </p:cNvPr>
          <p:cNvSpPr>
            <a:spLocks noGrp="1"/>
          </p:cNvSpPr>
          <p:nvPr>
            <p:ph idx="1"/>
          </p:nvPr>
        </p:nvSpPr>
        <p:spPr/>
        <p:txBody>
          <a:bodyPr/>
          <a:lstStyle/>
          <a:p>
            <a:r>
              <a:rPr lang="es-ES" b="1" dirty="0"/>
              <a:t>Código de la aplicación</a:t>
            </a:r>
          </a:p>
          <a:p>
            <a:r>
              <a:rPr lang="es-ES" dirty="0"/>
              <a:t>Este es el código completo utilizado en este tutorial, como puedes ver es muy simple. En pocas líneas de código puedes implementar una comunicación totalmente </a:t>
            </a:r>
            <a:r>
              <a:rPr lang="es-ES" dirty="0" err="1"/>
              <a:t>realtime</a:t>
            </a:r>
            <a:r>
              <a:rPr lang="es-ES" dirty="0"/>
              <a:t>:</a:t>
            </a:r>
          </a:p>
          <a:p>
            <a:endParaRPr lang="es-ES" dirty="0"/>
          </a:p>
        </p:txBody>
      </p:sp>
      <p:sp>
        <p:nvSpPr>
          <p:cNvPr id="4" name="Marcador de pie de página 3">
            <a:extLst>
              <a:ext uri="{FF2B5EF4-FFF2-40B4-BE49-F238E27FC236}">
                <a16:creationId xmlns:a16="http://schemas.microsoft.com/office/drawing/2014/main" id="{F540EFD1-C40B-4D35-8E6D-0911A578CE85}"/>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ADF9DFC6-7578-4814-B25B-A7C10B06DC1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6AFE0C70-3EA9-48FF-A294-CB91B4ED0508}"/>
              </a:ext>
            </a:extLst>
          </p:cNvPr>
          <p:cNvSpPr>
            <a:spLocks noGrp="1"/>
          </p:cNvSpPr>
          <p:nvPr>
            <p:ph type="sldNum" sz="quarter" idx="12"/>
          </p:nvPr>
        </p:nvSpPr>
        <p:spPr/>
        <p:txBody>
          <a:bodyPr/>
          <a:lstStyle/>
          <a:p>
            <a:fld id="{E4253A2E-9865-4013-9D0B-AE4969F4ED8F}" type="slidenum">
              <a:rPr lang="es-ES" smtClean="0"/>
              <a:t>97</a:t>
            </a:fld>
            <a:endParaRPr lang="es-ES"/>
          </a:p>
        </p:txBody>
      </p:sp>
    </p:spTree>
    <p:extLst>
      <p:ext uri="{BB962C8B-B14F-4D97-AF65-F5344CB8AC3E}">
        <p14:creationId xmlns:p14="http://schemas.microsoft.com/office/powerpoint/2010/main" val="410963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B0197BE6-05E3-46EA-807C-A0A59FB4090B}"/>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722DAA58-BD64-40D1-8F0B-4B37899523B5}"/>
              </a:ext>
            </a:extLst>
          </p:cNvPr>
          <p:cNvSpPr>
            <a:spLocks noGrp="1"/>
          </p:cNvSpPr>
          <p:nvPr>
            <p:ph sz="half" idx="1"/>
          </p:nvPr>
        </p:nvSpPr>
        <p:spPr/>
        <p:txBody>
          <a:bodyPr>
            <a:normAutofit fontScale="85000" lnSpcReduction="20000"/>
          </a:bodyPr>
          <a:lstStyle/>
          <a:p>
            <a:r>
              <a:rPr lang="es-ES" dirty="0" err="1"/>
              <a:t>public</a:t>
            </a:r>
            <a:r>
              <a:rPr lang="es-ES" dirty="0"/>
              <a:t>/index.html</a:t>
            </a:r>
          </a:p>
          <a:p>
            <a:pPr marL="45720" indent="0">
              <a:buNone/>
            </a:pPr>
            <a:r>
              <a:rPr lang="es-ES" dirty="0"/>
              <a:t>&lt;!DOCTYPE </a:t>
            </a:r>
            <a:r>
              <a:rPr lang="es-ES" dirty="0" err="1"/>
              <a:t>html</a:t>
            </a:r>
            <a:r>
              <a:rPr lang="es-ES" dirty="0"/>
              <a:t>&gt;</a:t>
            </a:r>
          </a:p>
          <a:p>
            <a:pPr marL="45720" indent="0">
              <a:buNone/>
            </a:pPr>
            <a:r>
              <a:rPr lang="es-ES" dirty="0"/>
              <a:t>&lt;</a:t>
            </a:r>
            <a:r>
              <a:rPr lang="es-ES" dirty="0" err="1"/>
              <a:t>html</a:t>
            </a:r>
            <a:r>
              <a:rPr lang="es-ES" dirty="0"/>
              <a:t> </a:t>
            </a:r>
            <a:r>
              <a:rPr lang="es-ES" dirty="0" err="1"/>
              <a:t>lang</a:t>
            </a:r>
            <a:r>
              <a:rPr lang="es-ES" dirty="0"/>
              <a:t>="en"&gt;</a:t>
            </a:r>
          </a:p>
          <a:p>
            <a:pPr marL="45720" indent="0">
              <a:buNone/>
            </a:pPr>
            <a:r>
              <a:rPr lang="es-ES" dirty="0"/>
              <a:t>&lt;head&gt;</a:t>
            </a:r>
          </a:p>
          <a:p>
            <a:pPr marL="45720" indent="0">
              <a:buNone/>
            </a:pPr>
            <a:r>
              <a:rPr lang="es-ES" dirty="0"/>
              <a:t>  &lt;meta </a:t>
            </a:r>
            <a:r>
              <a:rPr lang="es-ES" dirty="0" err="1"/>
              <a:t>charset</a:t>
            </a:r>
            <a:r>
              <a:rPr lang="es-ES" dirty="0"/>
              <a:t>="UTF-8"&gt;</a:t>
            </a:r>
          </a:p>
          <a:p>
            <a:pPr marL="45720" indent="0">
              <a:buNone/>
            </a:pPr>
            <a:r>
              <a:rPr lang="es-ES" dirty="0"/>
              <a:t>  &lt;</a:t>
            </a:r>
            <a:r>
              <a:rPr lang="es-ES" dirty="0" err="1"/>
              <a:t>title</a:t>
            </a:r>
            <a:r>
              <a:rPr lang="es-ES" dirty="0"/>
              <a:t>&gt;</a:t>
            </a:r>
            <a:r>
              <a:rPr lang="es-ES" dirty="0" err="1"/>
              <a:t>My</a:t>
            </a:r>
            <a:r>
              <a:rPr lang="es-ES" dirty="0"/>
              <a:t> Aplicación con Sockets&lt;/</a:t>
            </a:r>
            <a:r>
              <a:rPr lang="es-ES" dirty="0" err="1"/>
              <a:t>title</a:t>
            </a:r>
            <a:r>
              <a:rPr lang="es-ES" dirty="0"/>
              <a:t>&gt;</a:t>
            </a:r>
          </a:p>
          <a:p>
            <a:pPr marL="45720" indent="0">
              <a:buNone/>
            </a:pPr>
            <a:r>
              <a:rPr lang="es-ES" dirty="0"/>
              <a:t>  &lt;script </a:t>
            </a:r>
            <a:r>
              <a:rPr lang="es-ES" dirty="0" err="1"/>
              <a:t>src</a:t>
            </a:r>
            <a:r>
              <a:rPr lang="es-ES" dirty="0"/>
              <a:t>="/socket.io/socket.io.js"&gt;&lt;/script&gt;</a:t>
            </a:r>
          </a:p>
          <a:p>
            <a:pPr marL="45720" indent="0">
              <a:buNone/>
            </a:pPr>
            <a:r>
              <a:rPr lang="es-ES" dirty="0"/>
              <a:t>  &lt;script </a:t>
            </a:r>
            <a:r>
              <a:rPr lang="es-ES" dirty="0" err="1"/>
              <a:t>src</a:t>
            </a:r>
            <a:r>
              <a:rPr lang="es-ES" dirty="0"/>
              <a:t>="main.js"&gt;&lt;/script&gt;</a:t>
            </a:r>
          </a:p>
          <a:p>
            <a:pPr marL="45720" indent="0">
              <a:buNone/>
            </a:pPr>
            <a:r>
              <a:rPr lang="es-ES" dirty="0"/>
              <a:t>&lt;/head&gt;</a:t>
            </a:r>
          </a:p>
          <a:p>
            <a:pPr marL="45720" indent="0">
              <a:buNone/>
            </a:pPr>
            <a:r>
              <a:rPr lang="es-ES" dirty="0"/>
              <a:t>&lt;</a:t>
            </a:r>
            <a:r>
              <a:rPr lang="es-ES" dirty="0" err="1"/>
              <a:t>body</a:t>
            </a:r>
            <a:r>
              <a:rPr lang="es-ES" dirty="0"/>
              <a:t>&gt;</a:t>
            </a:r>
          </a:p>
          <a:p>
            <a:pPr marL="45720" indent="0">
              <a:buNone/>
            </a:pPr>
            <a:endParaRPr lang="es-ES" dirty="0"/>
          </a:p>
        </p:txBody>
      </p:sp>
      <p:sp>
        <p:nvSpPr>
          <p:cNvPr id="9" name="Marcador de contenido 8">
            <a:extLst>
              <a:ext uri="{FF2B5EF4-FFF2-40B4-BE49-F238E27FC236}">
                <a16:creationId xmlns:a16="http://schemas.microsoft.com/office/drawing/2014/main" id="{47A2E626-3BF9-4875-9BF4-12B707F1EEFB}"/>
              </a:ext>
            </a:extLst>
          </p:cNvPr>
          <p:cNvSpPr>
            <a:spLocks noGrp="1"/>
          </p:cNvSpPr>
          <p:nvPr>
            <p:ph sz="half" idx="2"/>
          </p:nvPr>
        </p:nvSpPr>
        <p:spPr/>
        <p:txBody>
          <a:bodyPr>
            <a:normAutofit fontScale="85000" lnSpcReduction="20000"/>
          </a:bodyPr>
          <a:lstStyle/>
          <a:p>
            <a:pPr marL="45720" indent="0">
              <a:buNone/>
            </a:pPr>
            <a:r>
              <a:rPr lang="es-ES" dirty="0"/>
              <a:t> &lt;h1&gt;</a:t>
            </a:r>
            <a:r>
              <a:rPr lang="es-ES" dirty="0" err="1"/>
              <a:t>My</a:t>
            </a:r>
            <a:r>
              <a:rPr lang="es-ES" dirty="0"/>
              <a:t> App&lt;/h1&gt;</a:t>
            </a:r>
          </a:p>
          <a:p>
            <a:pPr marL="45720" indent="0">
              <a:buNone/>
            </a:pPr>
            <a:r>
              <a:rPr lang="es-ES" dirty="0"/>
              <a:t>  &lt;</a:t>
            </a:r>
            <a:r>
              <a:rPr lang="es-ES" dirty="0" err="1"/>
              <a:t>div</a:t>
            </a:r>
            <a:r>
              <a:rPr lang="es-ES" dirty="0"/>
              <a:t> id="</a:t>
            </a:r>
            <a:r>
              <a:rPr lang="es-ES" dirty="0" err="1"/>
              <a:t>messages</a:t>
            </a:r>
            <a:r>
              <a:rPr lang="es-ES" dirty="0"/>
              <a:t>"&gt;&lt;/</a:t>
            </a:r>
            <a:r>
              <a:rPr lang="es-ES" dirty="0" err="1"/>
              <a:t>div</a:t>
            </a:r>
            <a:r>
              <a:rPr lang="es-ES" dirty="0"/>
              <a:t>&gt;</a:t>
            </a:r>
          </a:p>
          <a:p>
            <a:pPr marL="45720" indent="0">
              <a:buNone/>
            </a:pPr>
            <a:r>
              <a:rPr lang="es-ES" dirty="0"/>
              <a:t>  &lt;</a:t>
            </a:r>
            <a:r>
              <a:rPr lang="es-ES" dirty="0" err="1"/>
              <a:t>br</a:t>
            </a:r>
            <a:r>
              <a:rPr lang="es-ES" dirty="0"/>
              <a:t>/&gt;</a:t>
            </a:r>
          </a:p>
          <a:p>
            <a:pPr marL="45720" indent="0">
              <a:buNone/>
            </a:pPr>
            <a:r>
              <a:rPr lang="es-ES" dirty="0"/>
              <a:t>  &lt;</a:t>
            </a:r>
            <a:r>
              <a:rPr lang="es-ES" dirty="0" err="1"/>
              <a:t>form</a:t>
            </a:r>
            <a:r>
              <a:rPr lang="es-ES" dirty="0"/>
              <a:t> </a:t>
            </a:r>
            <a:r>
              <a:rPr lang="es-ES" dirty="0" err="1"/>
              <a:t>onsubmit</a:t>
            </a:r>
            <a:r>
              <a:rPr lang="es-ES" dirty="0"/>
              <a:t>="</a:t>
            </a:r>
            <a:r>
              <a:rPr lang="es-ES" dirty="0" err="1"/>
              <a:t>return</a:t>
            </a:r>
            <a:r>
              <a:rPr lang="es-ES" dirty="0"/>
              <a:t> </a:t>
            </a:r>
            <a:r>
              <a:rPr lang="es-ES" dirty="0" err="1"/>
              <a:t>addMessage</a:t>
            </a:r>
            <a:r>
              <a:rPr lang="es-ES" dirty="0"/>
              <a:t>(</a:t>
            </a:r>
            <a:r>
              <a:rPr lang="es-ES" dirty="0" err="1"/>
              <a:t>this</a:t>
            </a:r>
            <a:r>
              <a:rPr lang="es-ES" dirty="0"/>
              <a:t>)"&gt;</a:t>
            </a:r>
          </a:p>
          <a:p>
            <a:pPr marL="45720" indent="0">
              <a:buNone/>
            </a:pPr>
            <a:r>
              <a:rPr lang="es-ES" dirty="0"/>
              <a:t>    &lt;input </a:t>
            </a:r>
            <a:r>
              <a:rPr lang="es-ES" dirty="0" err="1"/>
              <a:t>type</a:t>
            </a:r>
            <a:r>
              <a:rPr lang="es-ES" dirty="0"/>
              <a:t>="</a:t>
            </a:r>
            <a:r>
              <a:rPr lang="es-ES" dirty="0" err="1"/>
              <a:t>text</a:t>
            </a:r>
            <a:r>
              <a:rPr lang="es-ES" dirty="0"/>
              <a:t>" id="</a:t>
            </a:r>
            <a:r>
              <a:rPr lang="es-ES" dirty="0" err="1"/>
              <a:t>username</a:t>
            </a:r>
            <a:r>
              <a:rPr lang="es-ES" dirty="0"/>
              <a:t>" </a:t>
            </a:r>
            <a:r>
              <a:rPr lang="es-ES" dirty="0" err="1"/>
              <a:t>placeholder</a:t>
            </a:r>
            <a:r>
              <a:rPr lang="es-ES" dirty="0"/>
              <a:t>="Tu Nombre" &gt;</a:t>
            </a:r>
          </a:p>
          <a:p>
            <a:pPr marL="45720" indent="0">
              <a:buNone/>
            </a:pPr>
            <a:r>
              <a:rPr lang="es-ES" dirty="0"/>
              <a:t>    &lt;input </a:t>
            </a:r>
            <a:r>
              <a:rPr lang="es-ES" dirty="0" err="1"/>
              <a:t>type</a:t>
            </a:r>
            <a:r>
              <a:rPr lang="es-ES" dirty="0"/>
              <a:t>="</a:t>
            </a:r>
            <a:r>
              <a:rPr lang="es-ES" dirty="0" err="1"/>
              <a:t>text</a:t>
            </a:r>
            <a:r>
              <a:rPr lang="es-ES" dirty="0"/>
              <a:t>" id="texto" </a:t>
            </a:r>
            <a:r>
              <a:rPr lang="es-ES" dirty="0" err="1"/>
              <a:t>placeholder</a:t>
            </a:r>
            <a:r>
              <a:rPr lang="es-ES" dirty="0"/>
              <a:t>="Cuéntanos algo..."&gt;</a:t>
            </a:r>
          </a:p>
          <a:p>
            <a:pPr marL="45720" indent="0">
              <a:buNone/>
            </a:pPr>
            <a:r>
              <a:rPr lang="es-ES" dirty="0"/>
              <a:t>    &lt;input </a:t>
            </a:r>
            <a:r>
              <a:rPr lang="es-ES" dirty="0" err="1"/>
              <a:t>type</a:t>
            </a:r>
            <a:r>
              <a:rPr lang="es-ES" dirty="0"/>
              <a:t>="</a:t>
            </a:r>
            <a:r>
              <a:rPr lang="es-ES" dirty="0" err="1"/>
              <a:t>submit</a:t>
            </a:r>
            <a:r>
              <a:rPr lang="es-ES" dirty="0"/>
              <a:t>" </a:t>
            </a:r>
            <a:r>
              <a:rPr lang="es-ES" dirty="0" err="1"/>
              <a:t>value</a:t>
            </a:r>
            <a:r>
              <a:rPr lang="es-ES" dirty="0"/>
              <a:t>="Enviar!"&gt;</a:t>
            </a:r>
          </a:p>
          <a:p>
            <a:pPr marL="45720" indent="0">
              <a:buNone/>
            </a:pPr>
            <a:r>
              <a:rPr lang="es-ES" dirty="0"/>
              <a:t>  &lt;/</a:t>
            </a:r>
            <a:r>
              <a:rPr lang="es-ES" dirty="0" err="1"/>
              <a:t>form</a:t>
            </a:r>
            <a:r>
              <a:rPr lang="es-ES" dirty="0"/>
              <a:t>&gt;</a:t>
            </a:r>
          </a:p>
          <a:p>
            <a:pPr marL="45720" indent="0">
              <a:buNone/>
            </a:pPr>
            <a:r>
              <a:rPr lang="es-ES" dirty="0"/>
              <a:t>&lt;/</a:t>
            </a:r>
            <a:r>
              <a:rPr lang="es-ES" dirty="0" err="1"/>
              <a:t>body</a:t>
            </a:r>
            <a:r>
              <a:rPr lang="es-ES" dirty="0"/>
              <a:t>&gt;</a:t>
            </a:r>
          </a:p>
          <a:p>
            <a:pPr marL="45720" indent="0">
              <a:buNone/>
            </a:pPr>
            <a:r>
              <a:rPr lang="es-ES" dirty="0"/>
              <a:t>&lt;/</a:t>
            </a:r>
            <a:r>
              <a:rPr lang="es-ES" dirty="0" err="1"/>
              <a:t>html</a:t>
            </a:r>
            <a:r>
              <a:rPr lang="es-ES" dirty="0"/>
              <a:t>&gt;</a:t>
            </a:r>
          </a:p>
        </p:txBody>
      </p:sp>
      <p:sp>
        <p:nvSpPr>
          <p:cNvPr id="4" name="Marcador de pie de página 3">
            <a:extLst>
              <a:ext uri="{FF2B5EF4-FFF2-40B4-BE49-F238E27FC236}">
                <a16:creationId xmlns:a16="http://schemas.microsoft.com/office/drawing/2014/main" id="{07B253AD-DC3B-4697-9359-18328197A773}"/>
              </a:ext>
            </a:extLst>
          </p:cNvPr>
          <p:cNvSpPr>
            <a:spLocks noGrp="1"/>
          </p:cNvSpPr>
          <p:nvPr>
            <p:ph type="ftr" sz="quarter" idx="11"/>
          </p:nvPr>
        </p:nvSpPr>
        <p:spPr/>
        <p:txBody>
          <a:bodyPr/>
          <a:lstStyle/>
          <a:p>
            <a:r>
              <a:rPr lang="es-ES"/>
              <a:t>Acceso a Datos. Tema 11. NodeJS y MongoDB</a:t>
            </a:r>
          </a:p>
        </p:txBody>
      </p:sp>
      <p:sp>
        <p:nvSpPr>
          <p:cNvPr id="5" name="Marcador de fecha 4">
            <a:extLst>
              <a:ext uri="{FF2B5EF4-FFF2-40B4-BE49-F238E27FC236}">
                <a16:creationId xmlns:a16="http://schemas.microsoft.com/office/drawing/2014/main" id="{0791A00A-B9F2-4666-83A0-9B5531E62E65}"/>
              </a:ext>
            </a:extLst>
          </p:cNvPr>
          <p:cNvSpPr>
            <a:spLocks noGrp="1"/>
          </p:cNvSpPr>
          <p:nvPr>
            <p:ph type="dt" sz="half" idx="10"/>
          </p:nvPr>
        </p:nvSpPr>
        <p:spPr/>
        <p:txBody>
          <a:bodyPr/>
          <a:lstStyle/>
          <a:p>
            <a:fld id="{65049744-A183-4F1C-A73A-E67540541389}" type="datetime1">
              <a:rPr lang="es-ES" smtClean="0"/>
              <a:t>26/07/2021</a:t>
            </a:fld>
            <a:endParaRPr lang="es-ES"/>
          </a:p>
        </p:txBody>
      </p:sp>
      <p:sp>
        <p:nvSpPr>
          <p:cNvPr id="6" name="Marcador de número de diapositiva 5">
            <a:extLst>
              <a:ext uri="{FF2B5EF4-FFF2-40B4-BE49-F238E27FC236}">
                <a16:creationId xmlns:a16="http://schemas.microsoft.com/office/drawing/2014/main" id="{7111C0A6-67FC-42FD-B96E-72D2D15BB011}"/>
              </a:ext>
            </a:extLst>
          </p:cNvPr>
          <p:cNvSpPr>
            <a:spLocks noGrp="1"/>
          </p:cNvSpPr>
          <p:nvPr>
            <p:ph type="sldNum" sz="quarter" idx="12"/>
          </p:nvPr>
        </p:nvSpPr>
        <p:spPr/>
        <p:txBody>
          <a:bodyPr/>
          <a:lstStyle/>
          <a:p>
            <a:fld id="{E4253A2E-9865-4013-9D0B-AE4969F4ED8F}" type="slidenum">
              <a:rPr lang="es-ES" smtClean="0"/>
              <a:t>98</a:t>
            </a:fld>
            <a:endParaRPr lang="es-ES"/>
          </a:p>
        </p:txBody>
      </p:sp>
    </p:spTree>
    <p:extLst>
      <p:ext uri="{BB962C8B-B14F-4D97-AF65-F5344CB8AC3E}">
        <p14:creationId xmlns:p14="http://schemas.microsoft.com/office/powerpoint/2010/main" val="29864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F88F5-16CE-49B8-B2CA-2D11065680D6}"/>
              </a:ext>
            </a:extLst>
          </p:cNvPr>
          <p:cNvSpPr>
            <a:spLocks noGrp="1"/>
          </p:cNvSpPr>
          <p:nvPr>
            <p:ph type="title"/>
          </p:nvPr>
        </p:nvSpPr>
        <p:spPr/>
        <p:txBody>
          <a:bodyPr/>
          <a:lstStyle/>
          <a:p>
            <a:r>
              <a:rPr lang="es-ES" dirty="0"/>
              <a:t>6. Sockets</a:t>
            </a:r>
          </a:p>
        </p:txBody>
      </p:sp>
      <p:sp>
        <p:nvSpPr>
          <p:cNvPr id="3" name="Marcador de contenido 2">
            <a:extLst>
              <a:ext uri="{FF2B5EF4-FFF2-40B4-BE49-F238E27FC236}">
                <a16:creationId xmlns:a16="http://schemas.microsoft.com/office/drawing/2014/main" id="{63656DB4-9F08-4513-975B-08F9D1DD320F}"/>
              </a:ext>
            </a:extLst>
          </p:cNvPr>
          <p:cNvSpPr>
            <a:spLocks noGrp="1"/>
          </p:cNvSpPr>
          <p:nvPr>
            <p:ph sz="half" idx="1"/>
          </p:nvPr>
        </p:nvSpPr>
        <p:spPr/>
        <p:txBody>
          <a:bodyPr>
            <a:normAutofit fontScale="70000" lnSpcReduction="20000"/>
          </a:bodyPr>
          <a:lstStyle/>
          <a:p>
            <a:r>
              <a:rPr lang="es-ES" dirty="0" err="1"/>
              <a:t>public</a:t>
            </a:r>
            <a:r>
              <a:rPr lang="es-ES" dirty="0"/>
              <a:t>/main.js</a:t>
            </a:r>
          </a:p>
          <a:p>
            <a:pPr marL="45720" indent="0">
              <a:buNone/>
            </a:pPr>
            <a:r>
              <a:rPr lang="es-ES" dirty="0" err="1"/>
              <a:t>var</a:t>
            </a:r>
            <a:r>
              <a:rPr lang="es-ES" dirty="0"/>
              <a:t> socket = </a:t>
            </a:r>
            <a:r>
              <a:rPr lang="es-ES" dirty="0" err="1"/>
              <a:t>io.connect</a:t>
            </a:r>
            <a:r>
              <a:rPr lang="es-ES" dirty="0"/>
              <a:t>('http://localhost:8080', { '</a:t>
            </a:r>
            <a:r>
              <a:rPr lang="es-ES" dirty="0" err="1"/>
              <a:t>forceNew</a:t>
            </a:r>
            <a:r>
              <a:rPr lang="es-ES" dirty="0"/>
              <a:t>': true });</a:t>
            </a:r>
          </a:p>
          <a:p>
            <a:pPr marL="45720" indent="0">
              <a:buNone/>
            </a:pPr>
            <a:r>
              <a:rPr lang="es-ES" dirty="0" err="1"/>
              <a:t>socket.on</a:t>
            </a:r>
            <a:r>
              <a:rPr lang="es-ES" dirty="0"/>
              <a:t>('</a:t>
            </a:r>
            <a:r>
              <a:rPr lang="es-ES" dirty="0" err="1"/>
              <a:t>messages</a:t>
            </a:r>
            <a:r>
              <a:rPr lang="es-ES" dirty="0"/>
              <a:t>', </a:t>
            </a:r>
            <a:r>
              <a:rPr lang="es-ES" dirty="0" err="1"/>
              <a:t>function</a:t>
            </a:r>
            <a:r>
              <a:rPr lang="es-ES" dirty="0"/>
              <a:t>(data) {</a:t>
            </a:r>
          </a:p>
          <a:p>
            <a:pPr marL="45720" indent="0">
              <a:buNone/>
            </a:pPr>
            <a:r>
              <a:rPr lang="es-ES" dirty="0"/>
              <a:t>  console.log(data);</a:t>
            </a:r>
          </a:p>
          <a:p>
            <a:pPr marL="45720" indent="0">
              <a:buNone/>
            </a:pPr>
            <a:r>
              <a:rPr lang="es-ES" dirty="0"/>
              <a:t>  render(data);</a:t>
            </a:r>
          </a:p>
          <a:p>
            <a:pPr marL="45720" indent="0">
              <a:buNone/>
            </a:pPr>
            <a:r>
              <a:rPr lang="es-ES" dirty="0"/>
              <a:t>})</a:t>
            </a:r>
          </a:p>
          <a:p>
            <a:pPr marL="45720" indent="0">
              <a:buNone/>
            </a:pPr>
            <a:r>
              <a:rPr lang="es-ES" dirty="0" err="1"/>
              <a:t>function</a:t>
            </a:r>
            <a:r>
              <a:rPr lang="es-ES" dirty="0"/>
              <a:t> render (data) {</a:t>
            </a:r>
          </a:p>
          <a:p>
            <a:pPr marL="45720" indent="0">
              <a:buNone/>
            </a:pPr>
            <a:r>
              <a:rPr lang="es-ES" dirty="0"/>
              <a:t>  </a:t>
            </a:r>
            <a:r>
              <a:rPr lang="es-ES" dirty="0" err="1"/>
              <a:t>var</a:t>
            </a:r>
            <a:r>
              <a:rPr lang="es-ES" dirty="0"/>
              <a:t> </a:t>
            </a:r>
            <a:r>
              <a:rPr lang="es-ES" dirty="0" err="1"/>
              <a:t>html</a:t>
            </a:r>
            <a:r>
              <a:rPr lang="es-ES" dirty="0"/>
              <a:t> = </a:t>
            </a:r>
            <a:r>
              <a:rPr lang="es-ES" dirty="0" err="1"/>
              <a:t>data.map</a:t>
            </a:r>
            <a:r>
              <a:rPr lang="es-ES" dirty="0"/>
              <a:t>(</a:t>
            </a:r>
            <a:r>
              <a:rPr lang="es-ES" dirty="0" err="1"/>
              <a:t>function</a:t>
            </a:r>
            <a:r>
              <a:rPr lang="es-ES" dirty="0"/>
              <a:t>(</a:t>
            </a:r>
            <a:r>
              <a:rPr lang="es-ES" dirty="0" err="1"/>
              <a:t>elem</a:t>
            </a:r>
            <a:r>
              <a:rPr lang="es-ES" dirty="0"/>
              <a:t>, </a:t>
            </a:r>
            <a:r>
              <a:rPr lang="es-ES" dirty="0" err="1"/>
              <a:t>index</a:t>
            </a:r>
            <a:r>
              <a:rPr lang="es-ES" dirty="0"/>
              <a:t>) {</a:t>
            </a:r>
          </a:p>
          <a:p>
            <a:pPr marL="45720" indent="0">
              <a:buNone/>
            </a:pPr>
            <a:r>
              <a:rPr lang="es-ES" dirty="0"/>
              <a:t>    </a:t>
            </a:r>
            <a:r>
              <a:rPr lang="es-ES" dirty="0" err="1"/>
              <a:t>return</a:t>
            </a:r>
            <a:r>
              <a:rPr lang="es-ES" dirty="0"/>
              <a:t>(`&lt;</a:t>
            </a:r>
            <a:r>
              <a:rPr lang="es-ES" dirty="0" err="1"/>
              <a:t>div</a:t>
            </a:r>
            <a:r>
              <a:rPr lang="es-ES" dirty="0"/>
              <a:t>&gt;</a:t>
            </a:r>
          </a:p>
          <a:p>
            <a:pPr marL="45720" indent="0">
              <a:buNone/>
            </a:pPr>
            <a:r>
              <a:rPr lang="es-ES" dirty="0"/>
              <a:t>              &lt;</a:t>
            </a:r>
            <a:r>
              <a:rPr lang="es-ES" dirty="0" err="1"/>
              <a:t>strong</a:t>
            </a:r>
            <a:r>
              <a:rPr lang="es-ES" dirty="0"/>
              <a:t>&gt;${</a:t>
            </a:r>
            <a:r>
              <a:rPr lang="es-ES" dirty="0" err="1"/>
              <a:t>elem.author</a:t>
            </a:r>
            <a:r>
              <a:rPr lang="es-ES" dirty="0"/>
              <a:t>}&lt;/</a:t>
            </a:r>
            <a:r>
              <a:rPr lang="es-ES" dirty="0" err="1"/>
              <a:t>strong</a:t>
            </a:r>
            <a:r>
              <a:rPr lang="es-ES" dirty="0"/>
              <a:t>&gt;:</a:t>
            </a:r>
          </a:p>
          <a:p>
            <a:pPr marL="45720" indent="0">
              <a:buNone/>
            </a:pPr>
            <a:r>
              <a:rPr lang="es-ES" dirty="0"/>
              <a:t>              &lt;em&gt;${</a:t>
            </a:r>
            <a:r>
              <a:rPr lang="es-ES" dirty="0" err="1"/>
              <a:t>elem.text</a:t>
            </a:r>
            <a:r>
              <a:rPr lang="es-ES" dirty="0"/>
              <a:t>}&lt;/em&gt;</a:t>
            </a:r>
          </a:p>
          <a:p>
            <a:pPr marL="45720" indent="0">
              <a:buNone/>
            </a:pPr>
            <a:r>
              <a:rPr lang="es-ES" dirty="0"/>
              <a:t>            &lt;/</a:t>
            </a:r>
            <a:r>
              <a:rPr lang="es-ES" dirty="0" err="1"/>
              <a:t>div</a:t>
            </a:r>
            <a:r>
              <a:rPr lang="es-ES" dirty="0"/>
              <a:t>&gt;`);</a:t>
            </a:r>
          </a:p>
        </p:txBody>
      </p:sp>
      <p:sp>
        <p:nvSpPr>
          <p:cNvPr id="4" name="Marcador de contenido 3">
            <a:extLst>
              <a:ext uri="{FF2B5EF4-FFF2-40B4-BE49-F238E27FC236}">
                <a16:creationId xmlns:a16="http://schemas.microsoft.com/office/drawing/2014/main" id="{CDCAA3D1-5778-4E24-A0A2-71CC0C2CCAAC}"/>
              </a:ext>
            </a:extLst>
          </p:cNvPr>
          <p:cNvSpPr>
            <a:spLocks noGrp="1"/>
          </p:cNvSpPr>
          <p:nvPr>
            <p:ph sz="half" idx="2"/>
          </p:nvPr>
        </p:nvSpPr>
        <p:spPr/>
        <p:txBody>
          <a:bodyPr>
            <a:normAutofit fontScale="70000" lnSpcReduction="20000"/>
          </a:bodyPr>
          <a:lstStyle/>
          <a:p>
            <a:pPr marL="45720" indent="0">
              <a:buNone/>
            </a:pPr>
            <a:r>
              <a:rPr lang="es-ES" dirty="0"/>
              <a:t> }).</a:t>
            </a:r>
            <a:r>
              <a:rPr lang="es-ES" dirty="0" err="1"/>
              <a:t>join</a:t>
            </a:r>
            <a:r>
              <a:rPr lang="es-ES" dirty="0"/>
              <a:t>(" ");</a:t>
            </a:r>
          </a:p>
          <a:p>
            <a:pPr marL="45720" indent="0">
              <a:buNone/>
            </a:pPr>
            <a:r>
              <a:rPr lang="es-ES" dirty="0"/>
              <a:t>  </a:t>
            </a:r>
            <a:r>
              <a:rPr lang="es-ES" dirty="0" err="1"/>
              <a:t>document.getElementById</a:t>
            </a:r>
            <a:r>
              <a:rPr lang="es-ES" dirty="0"/>
              <a:t>('</a:t>
            </a:r>
            <a:r>
              <a:rPr lang="es-ES" dirty="0" err="1"/>
              <a:t>messages</a:t>
            </a:r>
            <a:r>
              <a:rPr lang="es-ES" dirty="0"/>
              <a:t>').</a:t>
            </a:r>
            <a:r>
              <a:rPr lang="es-ES" dirty="0" err="1"/>
              <a:t>innerHTML</a:t>
            </a:r>
            <a:r>
              <a:rPr lang="es-ES" dirty="0"/>
              <a:t> = </a:t>
            </a:r>
            <a:r>
              <a:rPr lang="es-ES" dirty="0" err="1"/>
              <a:t>html</a:t>
            </a:r>
            <a:r>
              <a:rPr lang="es-ES" dirty="0"/>
              <a:t>;</a:t>
            </a:r>
          </a:p>
          <a:p>
            <a:pPr marL="45720" indent="0">
              <a:buNone/>
            </a:pPr>
            <a:r>
              <a:rPr lang="es-ES" dirty="0"/>
              <a:t>}</a:t>
            </a:r>
          </a:p>
          <a:p>
            <a:pPr marL="45720" indent="0">
              <a:buNone/>
            </a:pPr>
            <a:r>
              <a:rPr lang="es-ES" dirty="0" err="1"/>
              <a:t>function</a:t>
            </a:r>
            <a:r>
              <a:rPr lang="es-ES" dirty="0"/>
              <a:t> </a:t>
            </a:r>
            <a:r>
              <a:rPr lang="es-ES" dirty="0" err="1"/>
              <a:t>addMessage</a:t>
            </a:r>
            <a:r>
              <a:rPr lang="es-ES" dirty="0"/>
              <a:t>(e) {</a:t>
            </a:r>
          </a:p>
          <a:p>
            <a:pPr marL="45720" indent="0">
              <a:buNone/>
            </a:pPr>
            <a:r>
              <a:rPr lang="es-ES" dirty="0"/>
              <a:t>  </a:t>
            </a:r>
            <a:r>
              <a:rPr lang="es-ES" dirty="0" err="1"/>
              <a:t>var</a:t>
            </a:r>
            <a:r>
              <a:rPr lang="es-ES" dirty="0"/>
              <a:t> </a:t>
            </a:r>
            <a:r>
              <a:rPr lang="es-ES" dirty="0" err="1"/>
              <a:t>message</a:t>
            </a:r>
            <a:r>
              <a:rPr lang="es-ES" dirty="0"/>
              <a:t> = {</a:t>
            </a:r>
          </a:p>
          <a:p>
            <a:pPr marL="45720" indent="0">
              <a:buNone/>
            </a:pPr>
            <a:r>
              <a:rPr lang="es-ES" dirty="0"/>
              <a:t>    </a:t>
            </a:r>
            <a:r>
              <a:rPr lang="es-ES" dirty="0" err="1"/>
              <a:t>author</a:t>
            </a:r>
            <a:r>
              <a:rPr lang="es-ES" dirty="0"/>
              <a:t>: </a:t>
            </a:r>
            <a:r>
              <a:rPr lang="es-ES" dirty="0" err="1"/>
              <a:t>document.getElementById</a:t>
            </a:r>
            <a:r>
              <a:rPr lang="es-ES" dirty="0"/>
              <a:t>('</a:t>
            </a:r>
            <a:r>
              <a:rPr lang="es-ES" dirty="0" err="1"/>
              <a:t>username</a:t>
            </a:r>
            <a:r>
              <a:rPr lang="es-ES" dirty="0"/>
              <a:t>').</a:t>
            </a:r>
            <a:r>
              <a:rPr lang="es-ES" dirty="0" err="1"/>
              <a:t>value</a:t>
            </a:r>
            <a:r>
              <a:rPr lang="es-ES" dirty="0"/>
              <a:t>,</a:t>
            </a:r>
          </a:p>
          <a:p>
            <a:pPr marL="45720" indent="0">
              <a:buNone/>
            </a:pPr>
            <a:r>
              <a:rPr lang="es-ES" dirty="0"/>
              <a:t>    </a:t>
            </a:r>
            <a:r>
              <a:rPr lang="es-ES" dirty="0" err="1"/>
              <a:t>text</a:t>
            </a:r>
            <a:r>
              <a:rPr lang="es-ES" dirty="0"/>
              <a:t>: </a:t>
            </a:r>
            <a:r>
              <a:rPr lang="es-ES" dirty="0" err="1"/>
              <a:t>document.getElementById</a:t>
            </a:r>
            <a:r>
              <a:rPr lang="es-ES" dirty="0"/>
              <a:t>('texto').</a:t>
            </a:r>
            <a:r>
              <a:rPr lang="es-ES" dirty="0" err="1"/>
              <a:t>value</a:t>
            </a:r>
            <a:endParaRPr lang="es-ES" dirty="0"/>
          </a:p>
          <a:p>
            <a:pPr marL="45720" indent="0">
              <a:buNone/>
            </a:pPr>
            <a:r>
              <a:rPr lang="es-ES" dirty="0"/>
              <a:t>  };</a:t>
            </a:r>
          </a:p>
          <a:p>
            <a:pPr marL="45720" indent="0">
              <a:buNone/>
            </a:pPr>
            <a:r>
              <a:rPr lang="es-ES" dirty="0"/>
              <a:t>  </a:t>
            </a:r>
            <a:r>
              <a:rPr lang="es-ES" dirty="0" err="1"/>
              <a:t>socket.emit</a:t>
            </a:r>
            <a:r>
              <a:rPr lang="es-ES" dirty="0"/>
              <a:t>('new-</a:t>
            </a:r>
            <a:r>
              <a:rPr lang="es-ES" dirty="0" err="1"/>
              <a:t>message</a:t>
            </a:r>
            <a:r>
              <a:rPr lang="es-ES" dirty="0"/>
              <a:t>', </a:t>
            </a:r>
            <a:r>
              <a:rPr lang="es-ES" dirty="0" err="1"/>
              <a:t>message</a:t>
            </a:r>
            <a:r>
              <a:rPr lang="es-ES" dirty="0"/>
              <a:t>);</a:t>
            </a:r>
          </a:p>
          <a:p>
            <a:pPr marL="45720" indent="0">
              <a:buNone/>
            </a:pPr>
            <a:r>
              <a:rPr lang="es-ES" dirty="0"/>
              <a:t>  </a:t>
            </a:r>
            <a:r>
              <a:rPr lang="es-ES" dirty="0" err="1"/>
              <a:t>return</a:t>
            </a:r>
            <a:r>
              <a:rPr lang="es-ES" dirty="0"/>
              <a:t> false;</a:t>
            </a:r>
          </a:p>
          <a:p>
            <a:pPr marL="45720" indent="0">
              <a:buNone/>
            </a:pPr>
            <a:r>
              <a:rPr lang="es-ES" dirty="0"/>
              <a:t>}</a:t>
            </a:r>
          </a:p>
          <a:p>
            <a:endParaRPr lang="es-ES" dirty="0"/>
          </a:p>
        </p:txBody>
      </p:sp>
      <p:sp>
        <p:nvSpPr>
          <p:cNvPr id="5" name="Marcador de pie de página 4">
            <a:extLst>
              <a:ext uri="{FF2B5EF4-FFF2-40B4-BE49-F238E27FC236}">
                <a16:creationId xmlns:a16="http://schemas.microsoft.com/office/drawing/2014/main" id="{C42BF3C3-79AB-4B49-B943-E170154B4049}"/>
              </a:ext>
            </a:extLst>
          </p:cNvPr>
          <p:cNvSpPr>
            <a:spLocks noGrp="1"/>
          </p:cNvSpPr>
          <p:nvPr>
            <p:ph type="ftr" sz="quarter" idx="11"/>
          </p:nvPr>
        </p:nvSpPr>
        <p:spPr/>
        <p:txBody>
          <a:bodyPr/>
          <a:lstStyle/>
          <a:p>
            <a:r>
              <a:rPr lang="es-ES"/>
              <a:t>Acceso a Datos. Tema 11. NodeJS y MongoDB</a:t>
            </a:r>
          </a:p>
        </p:txBody>
      </p:sp>
      <p:sp>
        <p:nvSpPr>
          <p:cNvPr id="6" name="Marcador de fecha 5">
            <a:extLst>
              <a:ext uri="{FF2B5EF4-FFF2-40B4-BE49-F238E27FC236}">
                <a16:creationId xmlns:a16="http://schemas.microsoft.com/office/drawing/2014/main" id="{0FF2730D-14CE-49CA-A12D-A8E72872E50A}"/>
              </a:ext>
            </a:extLst>
          </p:cNvPr>
          <p:cNvSpPr>
            <a:spLocks noGrp="1"/>
          </p:cNvSpPr>
          <p:nvPr>
            <p:ph type="dt" sz="half" idx="10"/>
          </p:nvPr>
        </p:nvSpPr>
        <p:spPr/>
        <p:txBody>
          <a:bodyPr/>
          <a:lstStyle/>
          <a:p>
            <a:fld id="{C97CADF9-C653-428F-B7D1-0A13603CA209}" type="datetime1">
              <a:rPr lang="es-ES" smtClean="0"/>
              <a:t>26/07/2021</a:t>
            </a:fld>
            <a:endParaRPr lang="es-ES"/>
          </a:p>
        </p:txBody>
      </p:sp>
      <p:sp>
        <p:nvSpPr>
          <p:cNvPr id="7" name="Marcador de número de diapositiva 6">
            <a:extLst>
              <a:ext uri="{FF2B5EF4-FFF2-40B4-BE49-F238E27FC236}">
                <a16:creationId xmlns:a16="http://schemas.microsoft.com/office/drawing/2014/main" id="{F485E25C-1A1B-4FE6-8F09-32DF02C2FC98}"/>
              </a:ext>
            </a:extLst>
          </p:cNvPr>
          <p:cNvSpPr>
            <a:spLocks noGrp="1"/>
          </p:cNvSpPr>
          <p:nvPr>
            <p:ph type="sldNum" sz="quarter" idx="12"/>
          </p:nvPr>
        </p:nvSpPr>
        <p:spPr/>
        <p:txBody>
          <a:bodyPr/>
          <a:lstStyle/>
          <a:p>
            <a:fld id="{E4253A2E-9865-4013-9D0B-AE4969F4ED8F}" type="slidenum">
              <a:rPr lang="es-ES" smtClean="0"/>
              <a:t>99</a:t>
            </a:fld>
            <a:endParaRPr lang="es-ES"/>
          </a:p>
        </p:txBody>
      </p:sp>
    </p:spTree>
    <p:extLst>
      <p:ext uri="{BB962C8B-B14F-4D97-AF65-F5344CB8AC3E}">
        <p14:creationId xmlns:p14="http://schemas.microsoft.com/office/powerpoint/2010/main" val="332353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ciones">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ones" id="{D6688CF4-AFAB-4902-AD3C-1B5750A54C4A}" vid="{D3F2D3FD-EC0C-4D84-A65D-AE69F4627B4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Presentaciones</Template>
  <TotalTime>1013</TotalTime>
  <Words>7771</Words>
  <Application>Microsoft Office PowerPoint</Application>
  <PresentationFormat>Panorámica</PresentationFormat>
  <Paragraphs>1095</Paragraphs>
  <Slides>133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133</vt:i4>
      </vt:variant>
    </vt:vector>
  </HeadingPairs>
  <TitlesOfParts>
    <vt:vector size="139" baseType="lpstr">
      <vt:lpstr>Arial</vt:lpstr>
      <vt:lpstr>Calibri</vt:lpstr>
      <vt:lpstr>Consolas</vt:lpstr>
      <vt:lpstr>Corbel</vt:lpstr>
      <vt:lpstr>Euphemia</vt:lpstr>
      <vt:lpstr>Presentaciones</vt:lpstr>
      <vt:lpstr>Acceso a Datos – Tema 11. NodeJS y MongoDB</vt:lpstr>
      <vt:lpstr>Objetivos</vt:lpstr>
      <vt:lpstr>Contenido</vt:lpstr>
      <vt:lpstr>Bibliografía</vt:lpstr>
      <vt:lpstr>Contenido</vt:lpstr>
      <vt:lpstr>1. NodeJS</vt:lpstr>
      <vt:lpstr>1. NodeJS</vt:lpstr>
      <vt:lpstr>1. NodeJS</vt:lpstr>
      <vt:lpstr>1. NodeJS</vt:lpstr>
      <vt:lpstr>1. NodeJS</vt:lpstr>
      <vt:lpstr>1. NodeJS</vt:lpstr>
      <vt:lpstr>1. NodeJS</vt:lpstr>
      <vt:lpstr>1. NodeJS</vt:lpstr>
      <vt:lpstr>1. NodeJS</vt:lpstr>
      <vt:lpstr>1. NodeJS</vt:lpstr>
      <vt:lpstr>1. NodeJS</vt:lpstr>
      <vt:lpstr>1. NodeJS</vt:lpstr>
      <vt:lpstr>1. NodeJS</vt:lpstr>
      <vt:lpstr>1. NodeJS</vt:lpstr>
      <vt:lpstr>1. NodeJS</vt:lpstr>
      <vt:lpstr>1. NodeJS</vt:lpstr>
      <vt:lpstr>Contenido</vt:lpstr>
      <vt:lpstr>2. Express</vt:lpstr>
      <vt:lpstr>2. Express</vt:lpstr>
      <vt:lpstr>2. Express</vt:lpstr>
      <vt:lpstr>2. Express</vt:lpstr>
      <vt:lpstr>2. Express</vt:lpstr>
      <vt:lpstr>2. Express</vt:lpstr>
      <vt:lpstr>2. Express</vt:lpstr>
      <vt:lpstr>2. Express</vt:lpstr>
      <vt:lpstr>2. Express</vt:lpstr>
      <vt:lpstr>2. Express</vt:lpstr>
      <vt:lpstr>2. Express</vt:lpstr>
      <vt:lpstr>2. Express</vt:lpstr>
      <vt:lpstr>2. Express</vt:lpstr>
      <vt:lpstr>2. Express</vt:lpstr>
      <vt:lpstr>Presentación de PowerPoint</vt:lpstr>
      <vt:lpstr>2. Express</vt:lpstr>
      <vt:lpstr>2. Express</vt:lpstr>
      <vt:lpstr>Contenido</vt:lpstr>
      <vt:lpstr>Presentación de PowerPoint</vt:lpstr>
      <vt:lpstr>3. Aprender Node.js, API con express.js y mongoDB</vt:lpstr>
      <vt:lpstr>3. Aprender Node.js, API con express.js y mongoDB</vt:lpstr>
      <vt:lpstr>3. Aprender Node.js, API con express.js y mongoDB</vt:lpstr>
      <vt:lpstr>3. Aprender Node.js, API con express.js y mongoDB</vt:lpstr>
      <vt:lpstr>3. Aprender Node.js, API con express.js y mongoDB</vt:lpstr>
      <vt:lpstr>3. Aprender Node.js, API con express.js y mongoDB</vt:lpstr>
      <vt:lpstr>3. Aprender Node.js, API con express.js y mongoDB</vt:lpstr>
      <vt:lpstr>Presentación de PowerPoint</vt:lpstr>
      <vt:lpstr>3. Aprender Node.js, API con express.js y mongoDB</vt:lpstr>
      <vt:lpstr>Presentación de PowerPoint</vt:lpstr>
      <vt:lpstr>3. Aprender Node.js, API con express.js y mongoDB</vt:lpstr>
      <vt:lpstr>Presentación de PowerPoint</vt:lpstr>
      <vt:lpstr>3. Aprender Node.js, API con express.js y mongoDB</vt:lpstr>
      <vt:lpstr>Presentación de PowerPoint</vt:lpstr>
      <vt:lpstr>3. Aprender Node.js, API con express.js y mongoDB</vt:lpstr>
      <vt:lpstr>Presentación de PowerPoint</vt:lpstr>
      <vt:lpstr>3. Aprender Node.js, API con express.js y mongoDB</vt:lpstr>
      <vt:lpstr>Contenido</vt:lpstr>
      <vt:lpstr>4. EJS</vt:lpstr>
      <vt:lpstr>4. EJS</vt:lpstr>
      <vt:lpstr>4. EJS</vt:lpstr>
      <vt:lpstr>4. EJS</vt:lpstr>
      <vt:lpstr>4. EJS</vt:lpstr>
      <vt:lpstr>4. EJS</vt:lpstr>
      <vt:lpstr>4. EJS</vt:lpstr>
      <vt:lpstr>4. EJS</vt:lpstr>
      <vt:lpstr>Contenido</vt:lpstr>
      <vt:lpstr>5. Aspectos Avanzados</vt:lpstr>
      <vt:lpstr>5. Aspectos Avanzados</vt:lpstr>
      <vt:lpstr>5. Aspectos Avanzados</vt:lpstr>
      <vt:lpstr>5. Aspectos Avanzados</vt:lpstr>
      <vt:lpstr>5. Aspectos Avanzados</vt:lpstr>
      <vt:lpstr>5. Aspectos Avanzados</vt:lpstr>
      <vt:lpstr>5. Aspectos Avanzados</vt:lpstr>
      <vt:lpstr>Contenido</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6. Sockets</vt:lpstr>
      <vt:lpstr>Contenido</vt:lpstr>
      <vt:lpstr>7. Email</vt:lpstr>
      <vt:lpstr>7. Email</vt:lpstr>
      <vt:lpstr>7. Email</vt:lpstr>
      <vt:lpstr>7. Email</vt:lpstr>
      <vt:lpstr>7. Email</vt:lpstr>
      <vt:lpstr>7. Email</vt:lpstr>
      <vt:lpstr>Contenido</vt:lpstr>
      <vt:lpstr>8. Subir archivos</vt:lpstr>
      <vt:lpstr>8. Subir archivos</vt:lpstr>
      <vt:lpstr>8. Subir archivos</vt:lpstr>
      <vt:lpstr>8. Subir archivos</vt:lpstr>
      <vt:lpstr>Contenido</vt:lpstr>
      <vt:lpstr>9. FS y CSV</vt:lpstr>
      <vt:lpstr>9. FS y CSV</vt:lpstr>
      <vt:lpstr>9. FS y CSV</vt:lpstr>
      <vt:lpstr>9. FS y CSV</vt:lpstr>
      <vt:lpstr>9. FS y CSV</vt:lpstr>
      <vt:lpstr>9. FS y CSV</vt:lpstr>
      <vt:lpstr>9. FS y CSV</vt:lpstr>
      <vt:lpstr>Contenido</vt:lpstr>
      <vt:lpstr>10. Mongo en la nube</vt:lpstr>
      <vt:lpstr>Presentación de PowerPoint</vt:lpstr>
      <vt:lpstr>Presentación de PowerPoint</vt:lpstr>
      <vt:lpstr>Presentación de PowerPoint</vt:lpstr>
      <vt:lpstr>10. Mongo en la nube</vt:lpstr>
      <vt:lpstr>10. Mongo en la nube</vt:lpstr>
      <vt:lpstr>10. Mongo en la nube</vt:lpstr>
      <vt:lpstr>Presentación de PowerPoint</vt:lpstr>
      <vt:lpstr>Presentación de PowerPoint</vt:lpstr>
      <vt:lpstr>Presentación de PowerPoint</vt:lpstr>
      <vt:lpstr>10. Mongo en la nube</vt:lpstr>
      <vt:lpstr>Acceso a Datos – Tema 11. NodeJS y MongoDB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MARIO MARUGÁN CANCIO</dc:creator>
  <cp:lastModifiedBy>Mario Marugán Cancio</cp:lastModifiedBy>
  <cp:revision>74</cp:revision>
  <dcterms:created xsi:type="dcterms:W3CDTF">2019-06-30T10:15:00Z</dcterms:created>
  <dcterms:modified xsi:type="dcterms:W3CDTF">2021-07-26T10:12:28Z</dcterms:modified>
</cp:coreProperties>
</file>